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5"/>
  </p:notesMasterIdLst>
  <p:handoutMasterIdLst>
    <p:handoutMasterId r:id="rId16"/>
  </p:handoutMasterIdLst>
  <p:sldIdLst>
    <p:sldId id="279" r:id="rId2"/>
    <p:sldId id="274" r:id="rId3"/>
    <p:sldId id="280" r:id="rId4"/>
    <p:sldId id="281" r:id="rId5"/>
    <p:sldId id="277" r:id="rId6"/>
    <p:sldId id="283" r:id="rId7"/>
    <p:sldId id="284" r:id="rId8"/>
    <p:sldId id="285" r:id="rId9"/>
    <p:sldId id="286" r:id="rId10"/>
    <p:sldId id="287" r:id="rId11"/>
    <p:sldId id="288" r:id="rId12"/>
    <p:sldId id="289" r:id="rId13"/>
    <p:sldId id="290" r:id="rId14"/>
  </p:sldIdLst>
  <p:sldSz cx="12192000" cy="6858000"/>
  <p:notesSz cx="6858000" cy="9144000"/>
  <p:embeddedFontLst>
    <p:embeddedFont>
      <p:font typeface="Bodoni MT Condensed" panose="02070606080606020203" pitchFamily="18" charset="0"/>
      <p:regular r:id="rId17"/>
      <p:bold r:id="rId18"/>
      <p:italic r:id="rId19"/>
      <p:boldItalic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Lst>
  <p:defaultTex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5C77"/>
    <a:srgbClr val="4A89B1"/>
    <a:srgbClr val="91AF56"/>
    <a:srgbClr val="6CA1C2"/>
    <a:srgbClr val="9BBF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90" autoAdjust="0"/>
  </p:normalViewPr>
  <p:slideViewPr>
    <p:cSldViewPr snapToGrid="0">
      <p:cViewPr varScale="1">
        <p:scale>
          <a:sx n="100" d="100"/>
          <a:sy n="100" d="100"/>
        </p:scale>
        <p:origin x="990"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4002" y="11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EC38CD8-4DDF-E4C9-B371-78478ABE5A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mj-lt"/>
            </a:endParaRPr>
          </a:p>
        </p:txBody>
      </p:sp>
      <p:sp>
        <p:nvSpPr>
          <p:cNvPr id="3" name="Date Placeholder 2">
            <a:extLst>
              <a:ext uri="{FF2B5EF4-FFF2-40B4-BE49-F238E27FC236}">
                <a16:creationId xmlns:a16="http://schemas.microsoft.com/office/drawing/2014/main" id="{AAC5CD47-6439-7D2D-6C9E-997A56A802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87BC40-DBB8-4E54-8471-D6BB04D54110}" type="datetimeFigureOut">
              <a:rPr lang="en-US" smtClean="0">
                <a:latin typeface="+mj-lt"/>
              </a:rPr>
              <a:t>2/9/2023</a:t>
            </a:fld>
            <a:endParaRPr lang="en-US">
              <a:latin typeface="+mj-lt"/>
            </a:endParaRPr>
          </a:p>
        </p:txBody>
      </p:sp>
      <p:sp>
        <p:nvSpPr>
          <p:cNvPr id="4" name="Footer Placeholder 3">
            <a:extLst>
              <a:ext uri="{FF2B5EF4-FFF2-40B4-BE49-F238E27FC236}">
                <a16:creationId xmlns:a16="http://schemas.microsoft.com/office/drawing/2014/main" id="{BBA7724A-DBBC-4133-5E57-F5E2F6D218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mj-lt"/>
            </a:endParaRPr>
          </a:p>
        </p:txBody>
      </p:sp>
      <p:sp>
        <p:nvSpPr>
          <p:cNvPr id="5" name="Slide Number Placeholder 4">
            <a:extLst>
              <a:ext uri="{FF2B5EF4-FFF2-40B4-BE49-F238E27FC236}">
                <a16:creationId xmlns:a16="http://schemas.microsoft.com/office/drawing/2014/main" id="{FA7314F7-18BB-E845-0A83-9FDE4D5833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34EE2A-5A7C-4143-8732-BC53CAD53092}" type="slidenum">
              <a:rPr lang="en-US" smtClean="0">
                <a:latin typeface="+mj-lt"/>
              </a:rPr>
              <a:t>‹#›</a:t>
            </a:fld>
            <a:endParaRPr lang="en-US">
              <a:latin typeface="+mj-lt"/>
            </a:endParaRPr>
          </a:p>
        </p:txBody>
      </p:sp>
    </p:spTree>
    <p:extLst>
      <p:ext uri="{BB962C8B-B14F-4D97-AF65-F5344CB8AC3E}">
        <p14:creationId xmlns:p14="http://schemas.microsoft.com/office/powerpoint/2010/main" val="1459252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j-lt"/>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j-lt"/>
              </a:defRPr>
            </a:lvl1pPr>
          </a:lstStyle>
          <a:p>
            <a:fld id="{6AEBADBC-29F0-4DD6-A704-671BFF6A20F7}" type="datetimeFigureOut">
              <a:rPr lang="en-US" smtClean="0"/>
              <a:pPr/>
              <a:t>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j-lt"/>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j-lt"/>
              </a:defRPr>
            </a:lvl1pPr>
          </a:lstStyle>
          <a:p>
            <a:fld id="{B37DD57C-131B-4C9E-BFF6-C55F8685D1A3}" type="slidenum">
              <a:rPr lang="en-US" smtClean="0"/>
              <a:pPr/>
              <a:t>‹#›</a:t>
            </a:fld>
            <a:endParaRPr lang="en-US"/>
          </a:p>
        </p:txBody>
      </p:sp>
    </p:spTree>
    <p:extLst>
      <p:ext uri="{BB962C8B-B14F-4D97-AF65-F5344CB8AC3E}">
        <p14:creationId xmlns:p14="http://schemas.microsoft.com/office/powerpoint/2010/main" val="265700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DD57C-131B-4C9E-BFF6-C55F8685D1A3}" type="slidenum">
              <a:rPr lang="en-US" smtClean="0"/>
              <a:pPr/>
              <a:t>2</a:t>
            </a:fld>
            <a:endParaRPr lang="en-US"/>
          </a:p>
        </p:txBody>
      </p:sp>
    </p:spTree>
    <p:extLst>
      <p:ext uri="{BB962C8B-B14F-4D97-AF65-F5344CB8AC3E}">
        <p14:creationId xmlns:p14="http://schemas.microsoft.com/office/powerpoint/2010/main" val="2085596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DD57C-131B-4C9E-BFF6-C55F8685D1A3}" type="slidenum">
              <a:rPr lang="en-US" smtClean="0"/>
              <a:pPr/>
              <a:t>3</a:t>
            </a:fld>
            <a:endParaRPr lang="en-US"/>
          </a:p>
        </p:txBody>
      </p:sp>
    </p:spTree>
    <p:extLst>
      <p:ext uri="{BB962C8B-B14F-4D97-AF65-F5344CB8AC3E}">
        <p14:creationId xmlns:p14="http://schemas.microsoft.com/office/powerpoint/2010/main" val="40463979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a:blip r:embed="rId2">
            <a:grayscl/>
          </a:blip>
          <a:tile tx="0" ty="0" sx="100000" sy="100000" flip="none" algn="tl"/>
        </a:blipFill>
        <a:effectLst/>
      </p:bgPr>
    </p:bg>
    <p:spTree>
      <p:nvGrpSpPr>
        <p:cNvPr id="1" name=""/>
        <p:cNvGrpSpPr/>
        <p:nvPr/>
      </p:nvGrpSpPr>
      <p:grpSpPr>
        <a:xfrm>
          <a:off x="0" y="0"/>
          <a:ext cx="0" cy="0"/>
          <a:chOff x="0" y="0"/>
          <a:chExt cx="0" cy="0"/>
        </a:xfrm>
      </p:grpSpPr>
      <p:sp>
        <p:nvSpPr>
          <p:cNvPr id="5" name="Flowchart: Process 4">
            <a:extLst>
              <a:ext uri="{FF2B5EF4-FFF2-40B4-BE49-F238E27FC236}">
                <a16:creationId xmlns:a16="http://schemas.microsoft.com/office/drawing/2014/main" id="{08BF1273-7048-14F4-59E0-55751E087E7D}"/>
              </a:ext>
            </a:extLst>
          </p:cNvPr>
          <p:cNvSpPr/>
          <p:nvPr/>
        </p:nvSpPr>
        <p:spPr>
          <a:xfrm>
            <a:off x="0" y="2931460"/>
            <a:ext cx="12192000" cy="1026458"/>
          </a:xfrm>
          <a:prstGeom prst="flowChartProcess">
            <a:avLst/>
          </a:prstGeom>
          <a:solidFill>
            <a:srgbClr val="4A8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8B0B3-F41A-1B8F-1A9B-4FAC4A4A71D1}"/>
              </a:ext>
            </a:extLst>
          </p:cNvPr>
          <p:cNvSpPr>
            <a:spLocks noGrp="1"/>
          </p:cNvSpPr>
          <p:nvPr>
            <p:ph type="ctrTitle" hasCustomPrompt="1"/>
          </p:nvPr>
        </p:nvSpPr>
        <p:spPr>
          <a:xfrm>
            <a:off x="1524000" y="2773224"/>
            <a:ext cx="9144000" cy="1342929"/>
          </a:xfrm>
          <a:prstGeom prst="hexagon">
            <a:avLst/>
          </a:prstGeom>
          <a:ln w="3175">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4274390"/>
            <a:ext cx="9144000" cy="638269"/>
          </a:xfrm>
          <a:prstGeom prst="rect">
            <a:avLst/>
          </a:prstGeom>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243976521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3" name="Picture 8">
            <a:extLst>
              <a:ext uri="{FF2B5EF4-FFF2-40B4-BE49-F238E27FC236}">
                <a16:creationId xmlns:a16="http://schemas.microsoft.com/office/drawing/2014/main" id="{D1F65EDA-44A7-BB64-5D92-202B1B32715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16211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3" name="Picture 9">
            <a:extLst>
              <a:ext uri="{FF2B5EF4-FFF2-40B4-BE49-F238E27FC236}">
                <a16:creationId xmlns:a16="http://schemas.microsoft.com/office/drawing/2014/main" id="{6AA69F2A-D3D9-A53D-011F-E7688467CD2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1291239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with 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06071" y="1577789"/>
            <a:ext cx="9233648" cy="4599176"/>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6" name="Picture 9">
            <a:extLst>
              <a:ext uri="{FF2B5EF4-FFF2-40B4-BE49-F238E27FC236}">
                <a16:creationId xmlns:a16="http://schemas.microsoft.com/office/drawing/2014/main" id="{75695864-5875-F581-14C3-2CEDA39212F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4105427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lide with 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06071" y="1577789"/>
            <a:ext cx="9233648" cy="4599176"/>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6" name="Picture 8">
            <a:extLst>
              <a:ext uri="{FF2B5EF4-FFF2-40B4-BE49-F238E27FC236}">
                <a16:creationId xmlns:a16="http://schemas.microsoft.com/office/drawing/2014/main" id="{1F788CEE-CD9B-BC0D-3B81-47D0AFEE483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7" name="Picture 8">
            <a:extLst>
              <a:ext uri="{FF2B5EF4-FFF2-40B4-BE49-F238E27FC236}">
                <a16:creationId xmlns:a16="http://schemas.microsoft.com/office/drawing/2014/main" id="{4B6A9350-655A-5519-D1B5-D5E6798B186F}"/>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4046957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with Title, Subtitle, and Content, End 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2383032" y="1955299"/>
            <a:ext cx="7425936" cy="4230629"/>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6" name="Cloud 5">
            <a:extLst>
              <a:ext uri="{FF2B5EF4-FFF2-40B4-BE49-F238E27FC236}">
                <a16:creationId xmlns:a16="http://schemas.microsoft.com/office/drawing/2014/main" id="{C38A9D1C-44E5-FCF7-CDE8-5EE8131B35F6}"/>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a:extLst>
              <a:ext uri="{FF2B5EF4-FFF2-40B4-BE49-F238E27FC236}">
                <a16:creationId xmlns:a16="http://schemas.microsoft.com/office/drawing/2014/main" id="{618F3AFD-08EE-3CD2-F810-C21E716846B4}"/>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285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lide with Title, Subtitle, and Content, End 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2383032" y="1935126"/>
            <a:ext cx="7425936" cy="4250803"/>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8">
            <a:extLst>
              <a:ext uri="{FF2B5EF4-FFF2-40B4-BE49-F238E27FC236}">
                <a16:creationId xmlns:a16="http://schemas.microsoft.com/office/drawing/2014/main" id="{E90398C3-502E-98D1-CF60-E623D1CD6A55}"/>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5" name="Picture 8">
            <a:extLst>
              <a:ext uri="{FF2B5EF4-FFF2-40B4-BE49-F238E27FC236}">
                <a16:creationId xmlns:a16="http://schemas.microsoft.com/office/drawing/2014/main" id="{33D6D145-8971-11E4-55B5-BFCDFB9A439A}"/>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2391037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1583A9-3C77-F0BB-C57B-5B73CDFC93A0}"/>
              </a:ext>
            </a:extLst>
          </p:cNvPr>
          <p:cNvSpPr>
            <a:spLocks noGrp="1"/>
          </p:cNvSpPr>
          <p:nvPr>
            <p:ph type="body" idx="1" hasCustomPrompt="1"/>
          </p:nvPr>
        </p:nvSpPr>
        <p:spPr>
          <a:xfrm>
            <a:off x="1237129" y="1483938"/>
            <a:ext cx="4760447" cy="823912"/>
          </a:xfrm>
          <a:prstGeom prst="rect">
            <a:avLst/>
          </a:prstGeom>
        </p:spPr>
        <p:txBody>
          <a:bodyPr anchor="b">
            <a:normAutofit/>
          </a:bodyPr>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add Content title</a:t>
            </a:r>
          </a:p>
        </p:txBody>
      </p:sp>
      <p:sp>
        <p:nvSpPr>
          <p:cNvPr id="4" name="Content Placeholder 3">
            <a:extLst>
              <a:ext uri="{FF2B5EF4-FFF2-40B4-BE49-F238E27FC236}">
                <a16:creationId xmlns:a16="http://schemas.microsoft.com/office/drawing/2014/main" id="{1F7D45B2-336E-445D-550E-1452E1739594}"/>
              </a:ext>
            </a:extLst>
          </p:cNvPr>
          <p:cNvSpPr>
            <a:spLocks noGrp="1"/>
          </p:cNvSpPr>
          <p:nvPr>
            <p:ph sz="half" idx="2"/>
          </p:nvPr>
        </p:nvSpPr>
        <p:spPr>
          <a:xfrm>
            <a:off x="1237129" y="2505075"/>
            <a:ext cx="4760447"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327CF80-74D9-2B71-7662-2794C04711E2}"/>
              </a:ext>
            </a:extLst>
          </p:cNvPr>
          <p:cNvSpPr>
            <a:spLocks noGrp="1"/>
          </p:cNvSpPr>
          <p:nvPr>
            <p:ph type="body" sz="quarter" idx="3" hasCustomPrompt="1"/>
          </p:nvPr>
        </p:nvSpPr>
        <p:spPr>
          <a:xfrm>
            <a:off x="6172202" y="1483938"/>
            <a:ext cx="4782669" cy="823912"/>
          </a:xfrm>
          <a:prstGeom prst="rect">
            <a:avLst/>
          </a:prstGeom>
        </p:spPr>
        <p:txBody>
          <a:bodyPr anchor="b"/>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add Content title</a:t>
            </a:r>
          </a:p>
        </p:txBody>
      </p:sp>
      <p:sp>
        <p:nvSpPr>
          <p:cNvPr id="6" name="Content Placeholder 5">
            <a:extLst>
              <a:ext uri="{FF2B5EF4-FFF2-40B4-BE49-F238E27FC236}">
                <a16:creationId xmlns:a16="http://schemas.microsoft.com/office/drawing/2014/main" id="{4BFAFC99-E0B6-1086-8FD0-54BE60A75601}"/>
              </a:ext>
            </a:extLst>
          </p:cNvPr>
          <p:cNvSpPr>
            <a:spLocks noGrp="1"/>
          </p:cNvSpPr>
          <p:nvPr>
            <p:ph sz="quarter" idx="4"/>
          </p:nvPr>
        </p:nvSpPr>
        <p:spPr>
          <a:xfrm>
            <a:off x="6172202" y="2505075"/>
            <a:ext cx="4782669"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01C6B72A-840D-5D69-ED71-52525DF0CA6A}"/>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8" name="Title 13">
            <a:extLst>
              <a:ext uri="{FF2B5EF4-FFF2-40B4-BE49-F238E27FC236}">
                <a16:creationId xmlns:a16="http://schemas.microsoft.com/office/drawing/2014/main" id="{73E570B2-0D00-4241-DAA4-0675CFE43657}"/>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9" name="Cloud 8">
            <a:extLst>
              <a:ext uri="{FF2B5EF4-FFF2-40B4-BE49-F238E27FC236}">
                <a16:creationId xmlns:a16="http://schemas.microsoft.com/office/drawing/2014/main" id="{AC7961C3-F7D1-2BCE-273C-424E4B7D79AC}"/>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82F5122C-03A0-E780-6675-EE9F68BA012E}"/>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6627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C4383BE-68FE-6ABA-917B-D5F878B6E520}"/>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5" name="Title 13">
            <a:extLst>
              <a:ext uri="{FF2B5EF4-FFF2-40B4-BE49-F238E27FC236}">
                <a16:creationId xmlns:a16="http://schemas.microsoft.com/office/drawing/2014/main" id="{2CB15931-76A7-CEA9-5B9C-92163F0F097C}"/>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6" name="Cloud 5">
            <a:extLst>
              <a:ext uri="{FF2B5EF4-FFF2-40B4-BE49-F238E27FC236}">
                <a16:creationId xmlns:a16="http://schemas.microsoft.com/office/drawing/2014/main" id="{898264A8-A5D7-63A0-5BB6-10A933239DCB}"/>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681359"/>
      </p:ext>
    </p:extLst>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216AEB4-6618-FB8D-F184-F326106D7EFD}"/>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Tree>
    <p:extLst>
      <p:ext uri="{BB962C8B-B14F-4D97-AF65-F5344CB8AC3E}">
        <p14:creationId xmlns:p14="http://schemas.microsoft.com/office/powerpoint/2010/main" val="2353144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4" name="Cloud 3">
            <a:extLst>
              <a:ext uri="{FF2B5EF4-FFF2-40B4-BE49-F238E27FC236}">
                <a16:creationId xmlns:a16="http://schemas.microsoft.com/office/drawing/2014/main" id="{B5F1FB73-D8D4-44BD-F72F-C48A67D6BA54}"/>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a:extLst>
              <a:ext uri="{FF2B5EF4-FFF2-40B4-BE49-F238E27FC236}">
                <a16:creationId xmlns:a16="http://schemas.microsoft.com/office/drawing/2014/main" id="{E8FF6D01-B8E6-7790-D81E-31DA50E406C6}"/>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637636"/>
      </p:ext>
    </p:extLst>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D0FD2E-B1E2-E213-6D16-D43227366FE8}"/>
              </a:ext>
            </a:extLst>
          </p:cNvPr>
          <p:cNvPicPr>
            <a:picLocks noGrp="1" noRot="1" noChangeAspect="1" noMove="1" noResize="1" noEditPoints="1" noAdjustHandles="1" noChangeArrowheads="1" noChangeShapeType="1" noCrop="1"/>
          </p:cNvPicPr>
          <p:nvPr userDrawn="1"/>
        </p:nvPicPr>
        <p:blipFill>
          <a:blip r:embed="rId2">
            <a:duotone>
              <a:schemeClr val="accent3">
                <a:shade val="45000"/>
                <a:satMod val="135000"/>
              </a:schemeClr>
              <a:prstClr val="white"/>
            </a:duotone>
            <a:alphaModFix amt="4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091D27E2-098E-6C10-4ADA-F31047F6C42D}"/>
              </a:ext>
            </a:extLst>
          </p:cNvPr>
          <p:cNvGrpSpPr>
            <a:grpSpLocks noGrp="1" noUngrp="1" noRot="1" noMove="1" noResize="1"/>
          </p:cNvGrpSpPr>
          <p:nvPr userDrawn="1"/>
        </p:nvGrpSpPr>
        <p:grpSpPr>
          <a:xfrm>
            <a:off x="-10629" y="2108380"/>
            <a:ext cx="12234518" cy="2156952"/>
            <a:chOff x="-10629" y="2108380"/>
            <a:chExt cx="12234518" cy="2156952"/>
          </a:xfrm>
        </p:grpSpPr>
        <p:sp>
          <p:nvSpPr>
            <p:cNvPr id="33" name="Flowchart: Process 32">
              <a:extLst>
                <a:ext uri="{FF2B5EF4-FFF2-40B4-BE49-F238E27FC236}">
                  <a16:creationId xmlns:a16="http://schemas.microsoft.com/office/drawing/2014/main" id="{60C990E2-E375-EF1E-3AA6-8884068CCEE7}"/>
                </a:ext>
              </a:extLst>
            </p:cNvPr>
            <p:cNvSpPr>
              <a:spLocks noGrp="1" noRot="1" noMove="1" noResize="1" noEditPoints="1" noAdjustHandles="1" noChangeArrowheads="1" noChangeShapeType="1"/>
            </p:cNvSpPr>
            <p:nvPr userDrawn="1"/>
          </p:nvSpPr>
          <p:spPr>
            <a:xfrm>
              <a:off x="-8" y="2108380"/>
              <a:ext cx="12202981" cy="215695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9 w 10000"/>
                <a:gd name="connsiteY0" fmla="*/ 1631 h 10000"/>
                <a:gd name="connsiteX1" fmla="*/ 10000 w 10000"/>
                <a:gd name="connsiteY1" fmla="*/ 0 h 10000"/>
                <a:gd name="connsiteX2" fmla="*/ 10000 w 10000"/>
                <a:gd name="connsiteY2" fmla="*/ 10000 h 10000"/>
                <a:gd name="connsiteX3" fmla="*/ 0 w 10000"/>
                <a:gd name="connsiteY3" fmla="*/ 10000 h 10000"/>
                <a:gd name="connsiteX4" fmla="*/ 9 w 10000"/>
                <a:gd name="connsiteY4" fmla="*/ 1631 h 10000"/>
                <a:gd name="connsiteX0" fmla="*/ 9 w 10009"/>
                <a:gd name="connsiteY0" fmla="*/ 1631 h 10000"/>
                <a:gd name="connsiteX1" fmla="*/ 10000 w 10009"/>
                <a:gd name="connsiteY1" fmla="*/ 0 h 10000"/>
                <a:gd name="connsiteX2" fmla="*/ 10009 w 10009"/>
                <a:gd name="connsiteY2" fmla="*/ 8927 h 10000"/>
                <a:gd name="connsiteX3" fmla="*/ 0 w 10009"/>
                <a:gd name="connsiteY3" fmla="*/ 10000 h 10000"/>
                <a:gd name="connsiteX4" fmla="*/ 9 w 10009"/>
                <a:gd name="connsiteY4" fmla="*/ 1631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9" y="1631"/>
                  </a:moveTo>
                  <a:lnTo>
                    <a:pt x="10000" y="0"/>
                  </a:lnTo>
                  <a:cubicBezTo>
                    <a:pt x="10003" y="2976"/>
                    <a:pt x="10006" y="5951"/>
                    <a:pt x="10009" y="8927"/>
                  </a:cubicBezTo>
                  <a:lnTo>
                    <a:pt x="0" y="10000"/>
                  </a:lnTo>
                  <a:cubicBezTo>
                    <a:pt x="3" y="7210"/>
                    <a:pt x="6" y="4421"/>
                    <a:pt x="9" y="1631"/>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Wave 30">
              <a:extLst>
                <a:ext uri="{FF2B5EF4-FFF2-40B4-BE49-F238E27FC236}">
                  <a16:creationId xmlns:a16="http://schemas.microsoft.com/office/drawing/2014/main" id="{9EE2B5B4-A72B-3824-F4AA-CC55EBAD58B7}"/>
                </a:ext>
              </a:extLst>
            </p:cNvPr>
            <p:cNvSpPr>
              <a:spLocks noGrp="1" noRot="1" noMove="1" noResize="1" noEditPoints="1" noAdjustHandles="1" noChangeArrowheads="1" noChangeShapeType="1"/>
            </p:cNvSpPr>
            <p:nvPr userDrawn="1"/>
          </p:nvSpPr>
          <p:spPr>
            <a:xfrm>
              <a:off x="-8" y="2108381"/>
              <a:ext cx="12223897" cy="2156951"/>
            </a:xfrm>
            <a:custGeom>
              <a:avLst/>
              <a:gdLst>
                <a:gd name="connsiteX0" fmla="*/ 0 w 12192000"/>
                <a:gd name="connsiteY0" fmla="*/ 121716 h 1947452"/>
                <a:gd name="connsiteX1" fmla="*/ 6096000 w 12192000"/>
                <a:gd name="connsiteY1" fmla="*/ 121716 h 1947452"/>
                <a:gd name="connsiteX2" fmla="*/ 12192000 w 12192000"/>
                <a:gd name="connsiteY2" fmla="*/ 121716 h 1947452"/>
                <a:gd name="connsiteX3" fmla="*/ 12192000 w 12192000"/>
                <a:gd name="connsiteY3" fmla="*/ 1825736 h 1947452"/>
                <a:gd name="connsiteX4" fmla="*/ 6096000 w 12192000"/>
                <a:gd name="connsiteY4" fmla="*/ 1825736 h 1947452"/>
                <a:gd name="connsiteX5" fmla="*/ 0 w 12192000"/>
                <a:gd name="connsiteY5" fmla="*/ 1825736 h 1947452"/>
                <a:gd name="connsiteX6" fmla="*/ 0 w 12192000"/>
                <a:gd name="connsiteY6" fmla="*/ 121716 h 1947452"/>
                <a:gd name="connsiteX0" fmla="*/ 0 w 12192000"/>
                <a:gd name="connsiteY0" fmla="*/ 149150 h 2140411"/>
                <a:gd name="connsiteX1" fmla="*/ 6096000 w 12192000"/>
                <a:gd name="connsiteY1" fmla="*/ 319271 h 2140411"/>
                <a:gd name="connsiteX2" fmla="*/ 12192000 w 12192000"/>
                <a:gd name="connsiteY2" fmla="*/ 319271 h 2140411"/>
                <a:gd name="connsiteX3" fmla="*/ 12192000 w 12192000"/>
                <a:gd name="connsiteY3" fmla="*/ 2023291 h 2140411"/>
                <a:gd name="connsiteX4" fmla="*/ 6096000 w 12192000"/>
                <a:gd name="connsiteY4" fmla="*/ 2023291 h 2140411"/>
                <a:gd name="connsiteX5" fmla="*/ 0 w 12192000"/>
                <a:gd name="connsiteY5" fmla="*/ 2023291 h 2140411"/>
                <a:gd name="connsiteX6" fmla="*/ 0 w 12192000"/>
                <a:gd name="connsiteY6" fmla="*/ 149150 h 2140411"/>
                <a:gd name="connsiteX0" fmla="*/ 0 w 12192000"/>
                <a:gd name="connsiteY0" fmla="*/ 149150 h 2197315"/>
                <a:gd name="connsiteX1" fmla="*/ 6096000 w 12192000"/>
                <a:gd name="connsiteY1" fmla="*/ 319271 h 2197315"/>
                <a:gd name="connsiteX2" fmla="*/ 12192000 w 12192000"/>
                <a:gd name="connsiteY2" fmla="*/ 319271 h 2197315"/>
                <a:gd name="connsiteX3" fmla="*/ 12192000 w 12192000"/>
                <a:gd name="connsiteY3" fmla="*/ 2087086 h 2197315"/>
                <a:gd name="connsiteX4" fmla="*/ 6096000 w 12192000"/>
                <a:gd name="connsiteY4" fmla="*/ 2023291 h 2197315"/>
                <a:gd name="connsiteX5" fmla="*/ 0 w 12192000"/>
                <a:gd name="connsiteY5" fmla="*/ 2023291 h 2197315"/>
                <a:gd name="connsiteX6" fmla="*/ 0 w 12192000"/>
                <a:gd name="connsiteY6" fmla="*/ 149150 h 2197315"/>
                <a:gd name="connsiteX0" fmla="*/ 0 w 12192000"/>
                <a:gd name="connsiteY0" fmla="*/ 149150 h 2187524"/>
                <a:gd name="connsiteX1" fmla="*/ 6096000 w 12192000"/>
                <a:gd name="connsiteY1" fmla="*/ 319271 h 2187524"/>
                <a:gd name="connsiteX2" fmla="*/ 12192000 w 12192000"/>
                <a:gd name="connsiteY2" fmla="*/ 319271 h 2187524"/>
                <a:gd name="connsiteX3" fmla="*/ 12192000 w 12192000"/>
                <a:gd name="connsiteY3" fmla="*/ 2087086 h 2187524"/>
                <a:gd name="connsiteX4" fmla="*/ 6117265 w 12192000"/>
                <a:gd name="connsiteY4" fmla="*/ 1916966 h 2187524"/>
                <a:gd name="connsiteX5" fmla="*/ 0 w 12192000"/>
                <a:gd name="connsiteY5" fmla="*/ 2023291 h 2187524"/>
                <a:gd name="connsiteX6" fmla="*/ 0 w 12192000"/>
                <a:gd name="connsiteY6" fmla="*/ 149150 h 2187524"/>
                <a:gd name="connsiteX0" fmla="*/ 0 w 12192000"/>
                <a:gd name="connsiteY0" fmla="*/ 121400 h 2159774"/>
                <a:gd name="connsiteX1" fmla="*/ 6096000 w 12192000"/>
                <a:gd name="connsiteY1" fmla="*/ 482908 h 2159774"/>
                <a:gd name="connsiteX2" fmla="*/ 12192000 w 12192000"/>
                <a:gd name="connsiteY2" fmla="*/ 291521 h 2159774"/>
                <a:gd name="connsiteX3" fmla="*/ 12192000 w 12192000"/>
                <a:gd name="connsiteY3" fmla="*/ 2059336 h 2159774"/>
                <a:gd name="connsiteX4" fmla="*/ 6117265 w 12192000"/>
                <a:gd name="connsiteY4" fmla="*/ 1889216 h 2159774"/>
                <a:gd name="connsiteX5" fmla="*/ 0 w 12192000"/>
                <a:gd name="connsiteY5" fmla="*/ 1995541 h 2159774"/>
                <a:gd name="connsiteX6" fmla="*/ 0 w 12192000"/>
                <a:gd name="connsiteY6" fmla="*/ 121400 h 2159774"/>
                <a:gd name="connsiteX0" fmla="*/ 0 w 12202632"/>
                <a:gd name="connsiteY0" fmla="*/ 118577 h 2156951"/>
                <a:gd name="connsiteX1" fmla="*/ 6096000 w 12202632"/>
                <a:gd name="connsiteY1" fmla="*/ 480085 h 2156951"/>
                <a:gd name="connsiteX2" fmla="*/ 12202632 w 12202632"/>
                <a:gd name="connsiteY2" fmla="*/ 129210 h 2156951"/>
                <a:gd name="connsiteX3" fmla="*/ 12192000 w 12202632"/>
                <a:gd name="connsiteY3" fmla="*/ 2056513 h 2156951"/>
                <a:gd name="connsiteX4" fmla="*/ 6117265 w 12202632"/>
                <a:gd name="connsiteY4" fmla="*/ 1886393 h 2156951"/>
                <a:gd name="connsiteX5" fmla="*/ 0 w 12202632"/>
                <a:gd name="connsiteY5" fmla="*/ 1992718 h 2156951"/>
                <a:gd name="connsiteX6" fmla="*/ 0 w 12202632"/>
                <a:gd name="connsiteY6" fmla="*/ 118577 h 2156951"/>
                <a:gd name="connsiteX0" fmla="*/ 0 w 12223897"/>
                <a:gd name="connsiteY0" fmla="*/ 118577 h 2156951"/>
                <a:gd name="connsiteX1" fmla="*/ 6096000 w 12223897"/>
                <a:gd name="connsiteY1" fmla="*/ 480085 h 2156951"/>
                <a:gd name="connsiteX2" fmla="*/ 12202632 w 12223897"/>
                <a:gd name="connsiteY2" fmla="*/ 129210 h 2156951"/>
                <a:gd name="connsiteX3" fmla="*/ 12223897 w 12223897"/>
                <a:gd name="connsiteY3" fmla="*/ 2056513 h 2156951"/>
                <a:gd name="connsiteX4" fmla="*/ 6117265 w 12223897"/>
                <a:gd name="connsiteY4" fmla="*/ 1886393 h 2156951"/>
                <a:gd name="connsiteX5" fmla="*/ 0 w 12223897"/>
                <a:gd name="connsiteY5" fmla="*/ 1992718 h 2156951"/>
                <a:gd name="connsiteX6" fmla="*/ 0 w 12223897"/>
                <a:gd name="connsiteY6" fmla="*/ 118577 h 215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3897" h="2156951">
                  <a:moveTo>
                    <a:pt x="0" y="118577"/>
                  </a:moveTo>
                  <a:cubicBezTo>
                    <a:pt x="2032000" y="-287142"/>
                    <a:pt x="4062228" y="478313"/>
                    <a:pt x="6096000" y="480085"/>
                  </a:cubicBezTo>
                  <a:cubicBezTo>
                    <a:pt x="8129772" y="481857"/>
                    <a:pt x="10170632" y="534929"/>
                    <a:pt x="12202632" y="129210"/>
                  </a:cubicBezTo>
                  <a:lnTo>
                    <a:pt x="12223897" y="2056513"/>
                  </a:lnTo>
                  <a:cubicBezTo>
                    <a:pt x="10191897" y="2462232"/>
                    <a:pt x="8149265" y="1480674"/>
                    <a:pt x="6117265" y="1886393"/>
                  </a:cubicBezTo>
                  <a:cubicBezTo>
                    <a:pt x="4085265" y="2292112"/>
                    <a:pt x="2032000" y="1586999"/>
                    <a:pt x="0" y="1992718"/>
                  </a:cubicBezTo>
                  <a:lnTo>
                    <a:pt x="0" y="118577"/>
                  </a:lnTo>
                  <a:close/>
                </a:path>
              </a:pathLst>
            </a:custGeom>
            <a:solidFill>
              <a:srgbClr val="91A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uble Wave 29">
              <a:extLst>
                <a:ext uri="{FF2B5EF4-FFF2-40B4-BE49-F238E27FC236}">
                  <a16:creationId xmlns:a16="http://schemas.microsoft.com/office/drawing/2014/main" id="{182EBF4D-34C2-B75A-E3B5-371B85868E14}"/>
                </a:ext>
              </a:extLst>
            </p:cNvPr>
            <p:cNvSpPr>
              <a:spLocks noGrp="1" noRot="1" noMove="1" noResize="1" noEditPoints="1" noAdjustHandles="1" noChangeArrowheads="1" noChangeShapeType="1"/>
            </p:cNvSpPr>
            <p:nvPr userDrawn="1"/>
          </p:nvSpPr>
          <p:spPr>
            <a:xfrm>
              <a:off x="-10629" y="2466306"/>
              <a:ext cx="12234518" cy="1575155"/>
            </a:xfrm>
            <a:prstGeom prst="doubleWav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4190769"/>
            <a:ext cx="9144000" cy="638269"/>
          </a:xfrm>
          <a:prstGeom prst="rect">
            <a:avLst/>
          </a:prstGeom>
          <a:noFill/>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5" name="Title 1">
            <a:extLst>
              <a:ext uri="{FF2B5EF4-FFF2-40B4-BE49-F238E27FC236}">
                <a16:creationId xmlns:a16="http://schemas.microsoft.com/office/drawing/2014/main" id="{C8826F3A-B36A-966C-0502-BAB2D6B01D13}"/>
              </a:ext>
            </a:extLst>
          </p:cNvPr>
          <p:cNvSpPr>
            <a:spLocks noGrp="1"/>
          </p:cNvSpPr>
          <p:nvPr>
            <p:ph type="ctrTitle" hasCustomPrompt="1"/>
          </p:nvPr>
        </p:nvSpPr>
        <p:spPr>
          <a:xfrm>
            <a:off x="461914" y="2729171"/>
            <a:ext cx="11302738" cy="1150071"/>
          </a:xfrm>
          <a:prstGeom prst="rect">
            <a:avLst/>
          </a:prstGeom>
          <a:noFill/>
          <a:ln w="3175">
            <a:noFill/>
          </a:ln>
          <a:effectLst>
            <a:softEdge rad="266700"/>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Tree>
    <p:extLst>
      <p:ext uri="{BB962C8B-B14F-4D97-AF65-F5344CB8AC3E}">
        <p14:creationId xmlns:p14="http://schemas.microsoft.com/office/powerpoint/2010/main" val="308530679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5" name="Picture 9">
            <a:extLst>
              <a:ext uri="{FF2B5EF4-FFF2-40B4-BE49-F238E27FC236}">
                <a16:creationId xmlns:a16="http://schemas.microsoft.com/office/drawing/2014/main" id="{7920CFAF-428B-4E07-ECF0-52E353C7C8D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2415803295"/>
      </p:ext>
    </p:extLst>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dirty="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5" name="Picture 8">
            <a:extLst>
              <a:ext uri="{FF2B5EF4-FFF2-40B4-BE49-F238E27FC236}">
                <a16:creationId xmlns:a16="http://schemas.microsoft.com/office/drawing/2014/main" id="{743D1055-EB90-6161-AC91-1F59D80200E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7" name="Picture 8">
            <a:extLst>
              <a:ext uri="{FF2B5EF4-FFF2-40B4-BE49-F238E27FC236}">
                <a16:creationId xmlns:a16="http://schemas.microsoft.com/office/drawing/2014/main" id="{4E14E4FA-9A46-C3CD-C1B5-383908023F3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2184271356"/>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3978113"/>
            <a:ext cx="9144000" cy="638269"/>
          </a:xfrm>
          <a:prstGeom prst="rect">
            <a:avLst/>
          </a:prstGeom>
          <a:noFill/>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5" name="Title 1">
            <a:extLst>
              <a:ext uri="{FF2B5EF4-FFF2-40B4-BE49-F238E27FC236}">
                <a16:creationId xmlns:a16="http://schemas.microsoft.com/office/drawing/2014/main" id="{C8826F3A-B36A-966C-0502-BAB2D6B01D13}"/>
              </a:ext>
            </a:extLst>
          </p:cNvPr>
          <p:cNvSpPr>
            <a:spLocks noGrp="1"/>
          </p:cNvSpPr>
          <p:nvPr>
            <p:ph type="ctrTitle" hasCustomPrompt="1"/>
          </p:nvPr>
        </p:nvSpPr>
        <p:spPr>
          <a:xfrm>
            <a:off x="461914" y="2686639"/>
            <a:ext cx="11302738" cy="1150071"/>
          </a:xfrm>
          <a:prstGeom prst="rect">
            <a:avLst/>
          </a:prstGeom>
          <a:noFill/>
          <a:ln w="3175">
            <a:noFill/>
          </a:ln>
          <a:effectLst>
            <a:softEdge rad="266700"/>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grpSp>
        <p:nvGrpSpPr>
          <p:cNvPr id="19" name="Group 18">
            <a:extLst>
              <a:ext uri="{FF2B5EF4-FFF2-40B4-BE49-F238E27FC236}">
                <a16:creationId xmlns:a16="http://schemas.microsoft.com/office/drawing/2014/main" id="{67BBD1B8-5195-7565-B5DC-92EC5EBE0004}"/>
              </a:ext>
            </a:extLst>
          </p:cNvPr>
          <p:cNvGrpSpPr>
            <a:grpSpLocks/>
          </p:cNvGrpSpPr>
          <p:nvPr userDrawn="1"/>
        </p:nvGrpSpPr>
        <p:grpSpPr>
          <a:xfrm>
            <a:off x="8399282" y="-50505"/>
            <a:ext cx="3792718" cy="6927358"/>
            <a:chOff x="7362319" y="-13055"/>
            <a:chExt cx="4839108" cy="6889908"/>
          </a:xfrm>
        </p:grpSpPr>
        <p:sp>
          <p:nvSpPr>
            <p:cNvPr id="5" name="Flowchart: Process 4">
              <a:extLst>
                <a:ext uri="{FF2B5EF4-FFF2-40B4-BE49-F238E27FC236}">
                  <a16:creationId xmlns:a16="http://schemas.microsoft.com/office/drawing/2014/main" id="{B8A6453A-3998-CCAC-FBBC-6D6EA8F64D02}"/>
                </a:ext>
              </a:extLst>
            </p:cNvPr>
            <p:cNvSpPr>
              <a:spLocks/>
            </p:cNvSpPr>
            <p:nvPr userDrawn="1"/>
          </p:nvSpPr>
          <p:spPr>
            <a:xfrm>
              <a:off x="7522774" y="0"/>
              <a:ext cx="466922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6762 w 10000"/>
                <a:gd name="connsiteY3" fmla="*/ 10000 h 10000"/>
                <a:gd name="connsiteX4" fmla="*/ 0 w 10000"/>
                <a:gd name="connsiteY4" fmla="*/ 0 h 10000"/>
                <a:gd name="connsiteX0" fmla="*/ 0 w 11510"/>
                <a:gd name="connsiteY0" fmla="*/ 0 h 10000"/>
                <a:gd name="connsiteX1" fmla="*/ 11510 w 11510"/>
                <a:gd name="connsiteY1" fmla="*/ 0 h 10000"/>
                <a:gd name="connsiteX2" fmla="*/ 11510 w 11510"/>
                <a:gd name="connsiteY2" fmla="*/ 10000 h 10000"/>
                <a:gd name="connsiteX3" fmla="*/ 8272 w 11510"/>
                <a:gd name="connsiteY3" fmla="*/ 10000 h 10000"/>
                <a:gd name="connsiteX4" fmla="*/ 0 w 11510"/>
                <a:gd name="connsiteY4" fmla="*/ 0 h 10000"/>
                <a:gd name="connsiteX0" fmla="*/ 0 w 11510"/>
                <a:gd name="connsiteY0" fmla="*/ 0 h 10000"/>
                <a:gd name="connsiteX1" fmla="*/ 11510 w 11510"/>
                <a:gd name="connsiteY1" fmla="*/ 0 h 10000"/>
                <a:gd name="connsiteX2" fmla="*/ 11510 w 11510"/>
                <a:gd name="connsiteY2" fmla="*/ 10000 h 10000"/>
                <a:gd name="connsiteX3" fmla="*/ 9922 w 11510"/>
                <a:gd name="connsiteY3" fmla="*/ 9986 h 10000"/>
                <a:gd name="connsiteX4" fmla="*/ 0 w 1151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 h="10000">
                  <a:moveTo>
                    <a:pt x="0" y="0"/>
                  </a:moveTo>
                  <a:lnTo>
                    <a:pt x="11510" y="0"/>
                  </a:lnTo>
                  <a:lnTo>
                    <a:pt x="11510" y="10000"/>
                  </a:lnTo>
                  <a:lnTo>
                    <a:pt x="9922" y="9986"/>
                  </a:lnTo>
                  <a:lnTo>
                    <a:pt x="0" y="0"/>
                  </a:lnTo>
                  <a:close/>
                </a:path>
              </a:pathLst>
            </a:custGeom>
            <a:solidFill>
              <a:srgbClr val="9BBF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8743E2A-8C44-05F4-5B54-31222C8A3F0B}"/>
                </a:ext>
              </a:extLst>
            </p:cNvPr>
            <p:cNvSpPr>
              <a:spLocks/>
            </p:cNvSpPr>
            <p:nvPr userDrawn="1"/>
          </p:nvSpPr>
          <p:spPr>
            <a:xfrm>
              <a:off x="8842342" y="-2"/>
              <a:ext cx="3359085" cy="6867601"/>
            </a:xfrm>
            <a:custGeom>
              <a:avLst/>
              <a:gdLst>
                <a:gd name="connsiteX0" fmla="*/ 0 w 2821757"/>
                <a:gd name="connsiteY0" fmla="*/ 0 h 6318315"/>
                <a:gd name="connsiteX1" fmla="*/ 2821757 w 2821757"/>
                <a:gd name="connsiteY1" fmla="*/ 0 h 6318315"/>
                <a:gd name="connsiteX2" fmla="*/ 2821757 w 2821757"/>
                <a:gd name="connsiteY2" fmla="*/ 6318315 h 6318315"/>
                <a:gd name="connsiteX3" fmla="*/ 0 w 2821757"/>
                <a:gd name="connsiteY3" fmla="*/ 6318315 h 6318315"/>
                <a:gd name="connsiteX4" fmla="*/ 0 w 2821757"/>
                <a:gd name="connsiteY4" fmla="*/ 0 h 6318315"/>
                <a:gd name="connsiteX0" fmla="*/ 1498861 w 2821757"/>
                <a:gd name="connsiteY0" fmla="*/ 9426 h 6318315"/>
                <a:gd name="connsiteX1" fmla="*/ 2821757 w 2821757"/>
                <a:gd name="connsiteY1" fmla="*/ 0 h 6318315"/>
                <a:gd name="connsiteX2" fmla="*/ 2821757 w 2821757"/>
                <a:gd name="connsiteY2" fmla="*/ 6318315 h 6318315"/>
                <a:gd name="connsiteX3" fmla="*/ 0 w 2821757"/>
                <a:gd name="connsiteY3" fmla="*/ 6318315 h 6318315"/>
                <a:gd name="connsiteX4" fmla="*/ 1498861 w 2821757"/>
                <a:gd name="connsiteY4" fmla="*/ 9426 h 6318315"/>
                <a:gd name="connsiteX0" fmla="*/ 2026762 w 3349658"/>
                <a:gd name="connsiteY0" fmla="*/ 9426 h 6855643"/>
                <a:gd name="connsiteX1" fmla="*/ 3349658 w 3349658"/>
                <a:gd name="connsiteY1" fmla="*/ 0 h 6855643"/>
                <a:gd name="connsiteX2" fmla="*/ 3349658 w 3349658"/>
                <a:gd name="connsiteY2" fmla="*/ 6318315 h 6855643"/>
                <a:gd name="connsiteX3" fmla="*/ 0 w 3349658"/>
                <a:gd name="connsiteY3" fmla="*/ 6855643 h 6855643"/>
                <a:gd name="connsiteX4" fmla="*/ 2026762 w 3349658"/>
                <a:gd name="connsiteY4" fmla="*/ 9426 h 6855643"/>
                <a:gd name="connsiteX0" fmla="*/ 2026762 w 3359085"/>
                <a:gd name="connsiteY0" fmla="*/ 9426 h 6855643"/>
                <a:gd name="connsiteX1" fmla="*/ 3349658 w 3359085"/>
                <a:gd name="connsiteY1" fmla="*/ 0 h 6855643"/>
                <a:gd name="connsiteX2" fmla="*/ 3359085 w 3359085"/>
                <a:gd name="connsiteY2" fmla="*/ 6855643 h 6855643"/>
                <a:gd name="connsiteX3" fmla="*/ 0 w 3359085"/>
                <a:gd name="connsiteY3" fmla="*/ 6855643 h 6855643"/>
                <a:gd name="connsiteX4" fmla="*/ 2026762 w 3359085"/>
                <a:gd name="connsiteY4" fmla="*/ 9426 h 6855643"/>
                <a:gd name="connsiteX0" fmla="*/ 2469822 w 3359085"/>
                <a:gd name="connsiteY0" fmla="*/ 0 h 6855644"/>
                <a:gd name="connsiteX1" fmla="*/ 3349658 w 3359085"/>
                <a:gd name="connsiteY1" fmla="*/ 1 h 6855644"/>
                <a:gd name="connsiteX2" fmla="*/ 3359085 w 3359085"/>
                <a:gd name="connsiteY2" fmla="*/ 6855644 h 6855644"/>
                <a:gd name="connsiteX3" fmla="*/ 0 w 3359085"/>
                <a:gd name="connsiteY3" fmla="*/ 6855644 h 6855644"/>
                <a:gd name="connsiteX4" fmla="*/ 2469822 w 3359085"/>
                <a:gd name="connsiteY4" fmla="*/ 0 h 6855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85" h="6855644">
                  <a:moveTo>
                    <a:pt x="2469822" y="0"/>
                  </a:moveTo>
                  <a:lnTo>
                    <a:pt x="3349658" y="1"/>
                  </a:lnTo>
                  <a:cubicBezTo>
                    <a:pt x="3352800" y="2285215"/>
                    <a:pt x="3355943" y="4570430"/>
                    <a:pt x="3359085" y="6855644"/>
                  </a:cubicBezTo>
                  <a:lnTo>
                    <a:pt x="0" y="6855644"/>
                  </a:lnTo>
                  <a:lnTo>
                    <a:pt x="2469822" y="0"/>
                  </a:lnTo>
                  <a:close/>
                </a:path>
              </a:pathLst>
            </a:custGeom>
            <a:solidFill>
              <a:srgbClr val="315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a:extLst>
                <a:ext uri="{FF2B5EF4-FFF2-40B4-BE49-F238E27FC236}">
                  <a16:creationId xmlns:a16="http://schemas.microsoft.com/office/drawing/2014/main" id="{F7F2B536-9B00-3249-35DB-D52E98E26C07}"/>
                </a:ext>
              </a:extLst>
            </p:cNvPr>
            <p:cNvSpPr>
              <a:spLocks/>
            </p:cNvSpPr>
            <p:nvPr userDrawn="1"/>
          </p:nvSpPr>
          <p:spPr>
            <a:xfrm>
              <a:off x="7362319" y="0"/>
              <a:ext cx="4807684" cy="686760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86441"/>
                <a:gd name="connsiteY0" fmla="*/ 0 h 10000"/>
                <a:gd name="connsiteX1" fmla="*/ 10000 w 86441"/>
                <a:gd name="connsiteY1" fmla="*/ 0 h 10000"/>
                <a:gd name="connsiteX2" fmla="*/ 86441 w 86441"/>
                <a:gd name="connsiteY2" fmla="*/ 10000 h 10000"/>
                <a:gd name="connsiteX3" fmla="*/ 0 w 86441"/>
                <a:gd name="connsiteY3" fmla="*/ 10000 h 10000"/>
                <a:gd name="connsiteX4" fmla="*/ 0 w 86441"/>
                <a:gd name="connsiteY4" fmla="*/ 0 h 10000"/>
                <a:gd name="connsiteX0" fmla="*/ 0 w 86441"/>
                <a:gd name="connsiteY0" fmla="*/ 0 h 10014"/>
                <a:gd name="connsiteX1" fmla="*/ 10000 w 86441"/>
                <a:gd name="connsiteY1" fmla="*/ 0 h 10014"/>
                <a:gd name="connsiteX2" fmla="*/ 86441 w 86441"/>
                <a:gd name="connsiteY2" fmla="*/ 10000 h 10014"/>
                <a:gd name="connsiteX3" fmla="*/ 76780 w 86441"/>
                <a:gd name="connsiteY3" fmla="*/ 10014 h 10014"/>
                <a:gd name="connsiteX4" fmla="*/ 0 w 86441"/>
                <a:gd name="connsiteY4" fmla="*/ 0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1" h="10014">
                  <a:moveTo>
                    <a:pt x="0" y="0"/>
                  </a:moveTo>
                  <a:lnTo>
                    <a:pt x="10000" y="0"/>
                  </a:lnTo>
                  <a:lnTo>
                    <a:pt x="86441" y="10000"/>
                  </a:lnTo>
                  <a:lnTo>
                    <a:pt x="76780" y="10014"/>
                  </a:lnTo>
                  <a:lnTo>
                    <a:pt x="0" y="0"/>
                  </a:lnTo>
                  <a:close/>
                </a:path>
              </a:pathLst>
            </a:custGeom>
            <a:solidFill>
              <a:srgbClr val="4A8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
              <a:extLst>
                <a:ext uri="{FF2B5EF4-FFF2-40B4-BE49-F238E27FC236}">
                  <a16:creationId xmlns:a16="http://schemas.microsoft.com/office/drawing/2014/main" id="{C3528849-BBB6-575D-7AD3-53FA7634E505}"/>
                </a:ext>
              </a:extLst>
            </p:cNvPr>
            <p:cNvSpPr>
              <a:spLocks/>
            </p:cNvSpPr>
            <p:nvPr userDrawn="1"/>
          </p:nvSpPr>
          <p:spPr>
            <a:xfrm>
              <a:off x="9286735" y="-13055"/>
              <a:ext cx="2914689" cy="6889908"/>
            </a:xfrm>
            <a:custGeom>
              <a:avLst/>
              <a:gdLst>
                <a:gd name="connsiteX0" fmla="*/ 0 w 2821757"/>
                <a:gd name="connsiteY0" fmla="*/ 0 h 6318315"/>
                <a:gd name="connsiteX1" fmla="*/ 2821757 w 2821757"/>
                <a:gd name="connsiteY1" fmla="*/ 0 h 6318315"/>
                <a:gd name="connsiteX2" fmla="*/ 2821757 w 2821757"/>
                <a:gd name="connsiteY2" fmla="*/ 6318315 h 6318315"/>
                <a:gd name="connsiteX3" fmla="*/ 0 w 2821757"/>
                <a:gd name="connsiteY3" fmla="*/ 6318315 h 6318315"/>
                <a:gd name="connsiteX4" fmla="*/ 0 w 2821757"/>
                <a:gd name="connsiteY4" fmla="*/ 0 h 6318315"/>
                <a:gd name="connsiteX0" fmla="*/ 1498861 w 2821757"/>
                <a:gd name="connsiteY0" fmla="*/ 9426 h 6318315"/>
                <a:gd name="connsiteX1" fmla="*/ 2821757 w 2821757"/>
                <a:gd name="connsiteY1" fmla="*/ 0 h 6318315"/>
                <a:gd name="connsiteX2" fmla="*/ 2821757 w 2821757"/>
                <a:gd name="connsiteY2" fmla="*/ 6318315 h 6318315"/>
                <a:gd name="connsiteX3" fmla="*/ 0 w 2821757"/>
                <a:gd name="connsiteY3" fmla="*/ 6318315 h 6318315"/>
                <a:gd name="connsiteX4" fmla="*/ 1498861 w 2821757"/>
                <a:gd name="connsiteY4" fmla="*/ 9426 h 6318315"/>
                <a:gd name="connsiteX0" fmla="*/ 2026762 w 3349658"/>
                <a:gd name="connsiteY0" fmla="*/ 9426 h 6855643"/>
                <a:gd name="connsiteX1" fmla="*/ 3349658 w 3349658"/>
                <a:gd name="connsiteY1" fmla="*/ 0 h 6855643"/>
                <a:gd name="connsiteX2" fmla="*/ 3349658 w 3349658"/>
                <a:gd name="connsiteY2" fmla="*/ 6318315 h 6855643"/>
                <a:gd name="connsiteX3" fmla="*/ 0 w 3349658"/>
                <a:gd name="connsiteY3" fmla="*/ 6855643 h 6855643"/>
                <a:gd name="connsiteX4" fmla="*/ 2026762 w 3349658"/>
                <a:gd name="connsiteY4" fmla="*/ 9426 h 6855643"/>
                <a:gd name="connsiteX0" fmla="*/ 2026762 w 3359085"/>
                <a:gd name="connsiteY0" fmla="*/ 9426 h 6855643"/>
                <a:gd name="connsiteX1" fmla="*/ 3349658 w 3359085"/>
                <a:gd name="connsiteY1" fmla="*/ 0 h 6855643"/>
                <a:gd name="connsiteX2" fmla="*/ 3359085 w 3359085"/>
                <a:gd name="connsiteY2" fmla="*/ 6855643 h 6855643"/>
                <a:gd name="connsiteX3" fmla="*/ 0 w 3359085"/>
                <a:gd name="connsiteY3" fmla="*/ 6855643 h 6855643"/>
                <a:gd name="connsiteX4" fmla="*/ 2026762 w 3359085"/>
                <a:gd name="connsiteY4" fmla="*/ 9426 h 6855643"/>
                <a:gd name="connsiteX0" fmla="*/ 2469822 w 3359085"/>
                <a:gd name="connsiteY0" fmla="*/ 0 h 6855644"/>
                <a:gd name="connsiteX1" fmla="*/ 3349658 w 3359085"/>
                <a:gd name="connsiteY1" fmla="*/ 1 h 6855644"/>
                <a:gd name="connsiteX2" fmla="*/ 3359085 w 3359085"/>
                <a:gd name="connsiteY2" fmla="*/ 6855644 h 6855644"/>
                <a:gd name="connsiteX3" fmla="*/ 0 w 3359085"/>
                <a:gd name="connsiteY3" fmla="*/ 6855644 h 6855644"/>
                <a:gd name="connsiteX4" fmla="*/ 2469822 w 3359085"/>
                <a:gd name="connsiteY4" fmla="*/ 0 h 6855644"/>
                <a:gd name="connsiteX0" fmla="*/ 2653832 w 3359085"/>
                <a:gd name="connsiteY0" fmla="*/ 0 h 6874465"/>
                <a:gd name="connsiteX1" fmla="*/ 3349658 w 3359085"/>
                <a:gd name="connsiteY1" fmla="*/ 18822 h 6874465"/>
                <a:gd name="connsiteX2" fmla="*/ 3359085 w 3359085"/>
                <a:gd name="connsiteY2" fmla="*/ 6874465 h 6874465"/>
                <a:gd name="connsiteX3" fmla="*/ 0 w 3359085"/>
                <a:gd name="connsiteY3" fmla="*/ 6874465 h 6874465"/>
                <a:gd name="connsiteX4" fmla="*/ 2653832 w 3359085"/>
                <a:gd name="connsiteY4" fmla="*/ 0 h 6874465"/>
                <a:gd name="connsiteX0" fmla="*/ 2794545 w 3499798"/>
                <a:gd name="connsiteY0" fmla="*/ 0 h 6893286"/>
                <a:gd name="connsiteX1" fmla="*/ 3490371 w 3499798"/>
                <a:gd name="connsiteY1" fmla="*/ 18822 h 6893286"/>
                <a:gd name="connsiteX2" fmla="*/ 3499798 w 3499798"/>
                <a:gd name="connsiteY2" fmla="*/ 6874465 h 6893286"/>
                <a:gd name="connsiteX3" fmla="*/ 0 w 3499798"/>
                <a:gd name="connsiteY3" fmla="*/ 6893286 h 6893286"/>
                <a:gd name="connsiteX4" fmla="*/ 2794545 w 3499798"/>
                <a:gd name="connsiteY4" fmla="*/ 0 h 6893286"/>
                <a:gd name="connsiteX0" fmla="*/ 2955543 w 3499798"/>
                <a:gd name="connsiteY0" fmla="*/ 9256 h 6874464"/>
                <a:gd name="connsiteX1" fmla="*/ 3490371 w 3499798"/>
                <a:gd name="connsiteY1" fmla="*/ 0 h 6874464"/>
                <a:gd name="connsiteX2" fmla="*/ 3499798 w 3499798"/>
                <a:gd name="connsiteY2" fmla="*/ 6855643 h 6874464"/>
                <a:gd name="connsiteX3" fmla="*/ 0 w 3499798"/>
                <a:gd name="connsiteY3" fmla="*/ 6874464 h 6874464"/>
                <a:gd name="connsiteX4" fmla="*/ 2955543 w 3499798"/>
                <a:gd name="connsiteY4" fmla="*/ 9256 h 6874464"/>
                <a:gd name="connsiteX0" fmla="*/ 3075025 w 3619280"/>
                <a:gd name="connsiteY0" fmla="*/ 9256 h 6855643"/>
                <a:gd name="connsiteX1" fmla="*/ 3609853 w 3619280"/>
                <a:gd name="connsiteY1" fmla="*/ 0 h 6855643"/>
                <a:gd name="connsiteX2" fmla="*/ 3619280 w 3619280"/>
                <a:gd name="connsiteY2" fmla="*/ 6855643 h 6855643"/>
                <a:gd name="connsiteX3" fmla="*/ 0 w 3619280"/>
                <a:gd name="connsiteY3" fmla="*/ 6846309 h 6855643"/>
                <a:gd name="connsiteX4" fmla="*/ 3075025 w 3619280"/>
                <a:gd name="connsiteY4" fmla="*/ 9256 h 6855643"/>
                <a:gd name="connsiteX0" fmla="*/ 3075025 w 3619280"/>
                <a:gd name="connsiteY0" fmla="*/ 28170 h 6874557"/>
                <a:gd name="connsiteX1" fmla="*/ 3609853 w 3619280"/>
                <a:gd name="connsiteY1" fmla="*/ 0 h 6874557"/>
                <a:gd name="connsiteX2" fmla="*/ 3619280 w 3619280"/>
                <a:gd name="connsiteY2" fmla="*/ 6874557 h 6874557"/>
                <a:gd name="connsiteX3" fmla="*/ 0 w 3619280"/>
                <a:gd name="connsiteY3" fmla="*/ 6865223 h 6874557"/>
                <a:gd name="connsiteX4" fmla="*/ 3075025 w 3619280"/>
                <a:gd name="connsiteY4" fmla="*/ 28170 h 6874557"/>
                <a:gd name="connsiteX0" fmla="*/ 3085086 w 3619280"/>
                <a:gd name="connsiteY0" fmla="*/ 0 h 6890519"/>
                <a:gd name="connsiteX1" fmla="*/ 3609853 w 3619280"/>
                <a:gd name="connsiteY1" fmla="*/ 15962 h 6890519"/>
                <a:gd name="connsiteX2" fmla="*/ 3619280 w 3619280"/>
                <a:gd name="connsiteY2" fmla="*/ 6890519 h 6890519"/>
                <a:gd name="connsiteX3" fmla="*/ 0 w 3619280"/>
                <a:gd name="connsiteY3" fmla="*/ 6881185 h 6890519"/>
                <a:gd name="connsiteX4" fmla="*/ 3085086 w 3619280"/>
                <a:gd name="connsiteY4" fmla="*/ 0 h 6890519"/>
                <a:gd name="connsiteX0" fmla="*/ 3085086 w 3619280"/>
                <a:gd name="connsiteY0" fmla="*/ 2952 h 6874557"/>
                <a:gd name="connsiteX1" fmla="*/ 3609853 w 3619280"/>
                <a:gd name="connsiteY1" fmla="*/ 0 h 6874557"/>
                <a:gd name="connsiteX2" fmla="*/ 3619280 w 3619280"/>
                <a:gd name="connsiteY2" fmla="*/ 6874557 h 6874557"/>
                <a:gd name="connsiteX3" fmla="*/ 0 w 3619280"/>
                <a:gd name="connsiteY3" fmla="*/ 6865223 h 6874557"/>
                <a:gd name="connsiteX4" fmla="*/ 3085086 w 3619280"/>
                <a:gd name="connsiteY4" fmla="*/ 2952 h 6874557"/>
                <a:gd name="connsiteX0" fmla="*/ 3085086 w 3619280"/>
                <a:gd name="connsiteY0" fmla="*/ 0 h 6877910"/>
                <a:gd name="connsiteX1" fmla="*/ 3609853 w 3619280"/>
                <a:gd name="connsiteY1" fmla="*/ 3353 h 6877910"/>
                <a:gd name="connsiteX2" fmla="*/ 3619280 w 3619280"/>
                <a:gd name="connsiteY2" fmla="*/ 6877910 h 6877910"/>
                <a:gd name="connsiteX3" fmla="*/ 0 w 3619280"/>
                <a:gd name="connsiteY3" fmla="*/ 6868576 h 6877910"/>
                <a:gd name="connsiteX4" fmla="*/ 3085086 w 3619280"/>
                <a:gd name="connsiteY4" fmla="*/ 0 h 687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280" h="6877910">
                  <a:moveTo>
                    <a:pt x="3085086" y="0"/>
                  </a:moveTo>
                  <a:lnTo>
                    <a:pt x="3609853" y="3353"/>
                  </a:lnTo>
                  <a:cubicBezTo>
                    <a:pt x="3612995" y="2288567"/>
                    <a:pt x="3616138" y="4592696"/>
                    <a:pt x="3619280" y="6877910"/>
                  </a:cubicBezTo>
                  <a:lnTo>
                    <a:pt x="0" y="6868576"/>
                  </a:lnTo>
                  <a:lnTo>
                    <a:pt x="3085086" y="0"/>
                  </a:lnTo>
                  <a:close/>
                </a:path>
              </a:pathLst>
            </a:custGeom>
            <a:solidFill>
              <a:srgbClr val="6CA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5437804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088643-F670-02F2-959E-C8538A5F878A}"/>
              </a:ext>
            </a:extLst>
          </p:cNvPr>
          <p:cNvPicPr>
            <a:picLocks noChangeAspect="1"/>
          </p:cNvPicPr>
          <p:nvPr userDrawn="1"/>
        </p:nvPicPr>
        <p:blipFill>
          <a:blip r:embed="rId2">
            <a:alphaModFix amt="77000"/>
            <a:extLst>
              <a:ext uri="{28A0092B-C50C-407E-A947-70E740481C1C}">
                <a14:useLocalDpi xmlns:a14="http://schemas.microsoft.com/office/drawing/2010/main" val="0"/>
              </a:ext>
            </a:extLst>
          </a:blip>
          <a:stretch>
            <a:fillRect/>
          </a:stretch>
        </p:blipFill>
        <p:spPr>
          <a:xfrm>
            <a:off x="925397" y="1340486"/>
            <a:ext cx="10341204" cy="4164637"/>
          </a:xfrm>
          <a:prstGeom prst="rect">
            <a:avLst/>
          </a:prstGeom>
        </p:spPr>
      </p:pic>
      <p:sp>
        <p:nvSpPr>
          <p:cNvPr id="2" name="Title 1">
            <a:extLst>
              <a:ext uri="{FF2B5EF4-FFF2-40B4-BE49-F238E27FC236}">
                <a16:creationId xmlns:a16="http://schemas.microsoft.com/office/drawing/2014/main" id="{E848B0B3-F41A-1B8F-1A9B-4FAC4A4A71D1}"/>
              </a:ext>
            </a:extLst>
          </p:cNvPr>
          <p:cNvSpPr>
            <a:spLocks noGrp="1"/>
          </p:cNvSpPr>
          <p:nvPr>
            <p:ph type="ctrTitle" hasCustomPrompt="1"/>
          </p:nvPr>
        </p:nvSpPr>
        <p:spPr>
          <a:xfrm>
            <a:off x="1524000" y="2924058"/>
            <a:ext cx="9144000" cy="997495"/>
          </a:xfrm>
          <a:prstGeom prst="rect">
            <a:avLst/>
          </a:prstGeom>
          <a:noFill/>
          <a:ln w="3175">
            <a:noFill/>
          </a:ln>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3972730"/>
            <a:ext cx="9144000" cy="638269"/>
          </a:xfrm>
          <a:prstGeom prst="rect">
            <a:avLst/>
          </a:prstGeom>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264119568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dirty="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atin typeface="Bodoni MT Condensed" panose="02070606080606020203" pitchFamily="18" charset="0"/>
              </a:defRPr>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6" name="Cloud 15">
            <a:extLst>
              <a:ext uri="{FF2B5EF4-FFF2-40B4-BE49-F238E27FC236}">
                <a16:creationId xmlns:a16="http://schemas.microsoft.com/office/drawing/2014/main" id="{CE01D05B-987A-FAA6-EE65-57F8FCF54B65}"/>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141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lide with Title, Sub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0E0588-E5ED-F637-3E92-6DFAC6018D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65921" y="282803"/>
            <a:ext cx="5260157" cy="999241"/>
          </a:xfrm>
          <a:prstGeom prst="rect">
            <a:avLst/>
          </a:prstGeom>
        </p:spPr>
      </p:pic>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solidFill>
                  <a:schemeClr val="bg1"/>
                </a:solidFill>
              </a:defRPr>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305029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9">
            <a:extLst>
              <a:ext uri="{FF2B5EF4-FFF2-40B4-BE49-F238E27FC236}">
                <a16:creationId xmlns:a16="http://schemas.microsoft.com/office/drawing/2014/main" id="{5CD45027-5817-2FE5-82D7-37234AC2767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920204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8">
            <a:extLst>
              <a:ext uri="{FF2B5EF4-FFF2-40B4-BE49-F238E27FC236}">
                <a16:creationId xmlns:a16="http://schemas.microsoft.com/office/drawing/2014/main" id="{BA633EED-3F18-D519-BD29-16E299B894A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3681441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8" name="Cloud 7">
            <a:extLst>
              <a:ext uri="{FF2B5EF4-FFF2-40B4-BE49-F238E27FC236}">
                <a16:creationId xmlns:a16="http://schemas.microsoft.com/office/drawing/2014/main" id="{356ACB37-3B9E-7EAB-ACC8-1874EE0AC8B3}"/>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808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4D7E6F-3F51-B211-11D4-DBCA32DEDB5F}"/>
              </a:ext>
            </a:extLst>
          </p:cNvPr>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4" name="Text Placeholder 3">
            <a:extLst>
              <a:ext uri="{FF2B5EF4-FFF2-40B4-BE49-F238E27FC236}">
                <a16:creationId xmlns:a16="http://schemas.microsoft.com/office/drawing/2014/main" id="{96F8C0BC-214C-EE52-9D2C-4CD42B6EAD20}"/>
              </a:ext>
            </a:extLst>
          </p:cNvPr>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215922"/>
      </p:ext>
    </p:extLst>
  </p:cSld>
  <p:clrMap bg1="lt1" tx1="dk1" bg2="lt2" tx2="dk2" accent1="accent1" accent2="accent2" accent3="accent3" accent4="accent4" accent5="accent5" accent6="accent6" hlink="hlink" folHlink="folHlink"/>
  <p:sldLayoutIdLst>
    <p:sldLayoutId id="2147483661" r:id="rId1"/>
    <p:sldLayoutId id="2147483686" r:id="rId2"/>
    <p:sldLayoutId id="2147483688" r:id="rId3"/>
    <p:sldLayoutId id="2147483681" r:id="rId4"/>
    <p:sldLayoutId id="2147483662" r:id="rId5"/>
    <p:sldLayoutId id="2147483687" r:id="rId6"/>
    <p:sldLayoutId id="2147483677" r:id="rId7"/>
    <p:sldLayoutId id="2147483683" r:id="rId8"/>
    <p:sldLayoutId id="2147483675" r:id="rId9"/>
    <p:sldLayoutId id="2147483682" r:id="rId10"/>
    <p:sldLayoutId id="2147483678" r:id="rId11"/>
    <p:sldLayoutId id="2147483674" r:id="rId12"/>
    <p:sldLayoutId id="2147483684" r:id="rId13"/>
    <p:sldLayoutId id="2147483676" r:id="rId14"/>
    <p:sldLayoutId id="2147483679" r:id="rId15"/>
    <p:sldLayoutId id="2147483664" r:id="rId16"/>
    <p:sldLayoutId id="2147483665" r:id="rId17"/>
    <p:sldLayoutId id="2147483666" r:id="rId18"/>
    <p:sldLayoutId id="2147483672" r:id="rId19"/>
    <p:sldLayoutId id="2147483685" r:id="rId20"/>
    <p:sldLayoutId id="2147483680" r:id="rId21"/>
  </p:sldLayoutIdLst>
  <p:transition spd="med">
    <p:fade thruBlk="1"/>
  </p:transition>
  <p:txStyles>
    <p:titleStyle>
      <a:lvl1pPr algn="ctr" defTabSz="914354" rtl="0" eaLnBrk="1" latinLnBrk="0" hangingPunct="1">
        <a:lnSpc>
          <a:spcPct val="90000"/>
        </a:lnSpc>
        <a:spcBef>
          <a:spcPct val="0"/>
        </a:spcBef>
        <a:buNone/>
        <a:defRPr sz="4800" kern="1200">
          <a:solidFill>
            <a:schemeClr val="tx1"/>
          </a:solidFill>
          <a:latin typeface="Bodoni MT Condensed" panose="02070606080606020203" pitchFamily="18" charset="0"/>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15.sv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4D309-E790-C0F9-0144-2CDA8C2B82C1}"/>
              </a:ext>
            </a:extLst>
          </p:cNvPr>
          <p:cNvSpPr>
            <a:spLocks noGrp="1"/>
          </p:cNvSpPr>
          <p:nvPr>
            <p:ph type="ctrTitle"/>
          </p:nvPr>
        </p:nvSpPr>
        <p:spPr>
          <a:xfrm>
            <a:off x="461914" y="2686639"/>
            <a:ext cx="9068585" cy="1150071"/>
          </a:xfrm>
        </p:spPr>
        <p:txBody>
          <a:bodyPr>
            <a:normAutofit fontScale="90000"/>
          </a:bodyPr>
          <a:lstStyle/>
          <a:p>
            <a:r>
              <a:rPr lang="en-US" sz="6000" dirty="0">
                <a:latin typeface="Bodoni MT Condensed" panose="02070606080606020203" pitchFamily="18" charset="0"/>
              </a:rPr>
              <a:t>Asking and Evaluating Relevant and Focused Research Questions</a:t>
            </a:r>
            <a:br>
              <a:rPr lang="en-US" sz="6000" dirty="0">
                <a:latin typeface="Bodoni MT Condensed" panose="02070606080606020203" pitchFamily="18" charset="0"/>
              </a:rPr>
            </a:br>
            <a:endParaRPr lang="en-US" dirty="0"/>
          </a:p>
        </p:txBody>
      </p:sp>
      <p:sp>
        <p:nvSpPr>
          <p:cNvPr id="3" name="Subtitle 2">
            <a:extLst>
              <a:ext uri="{FF2B5EF4-FFF2-40B4-BE49-F238E27FC236}">
                <a16:creationId xmlns:a16="http://schemas.microsoft.com/office/drawing/2014/main" id="{72CFAF37-2CDE-77A0-3952-C96E9DE97E46}"/>
              </a:ext>
            </a:extLst>
          </p:cNvPr>
          <p:cNvSpPr>
            <a:spLocks noGrp="1"/>
          </p:cNvSpPr>
          <p:nvPr>
            <p:ph type="subTitle" idx="1"/>
          </p:nvPr>
        </p:nvSpPr>
        <p:spPr>
          <a:xfrm>
            <a:off x="461914" y="3978113"/>
            <a:ext cx="9068585" cy="638269"/>
          </a:xfrm>
        </p:spPr>
        <p:txBody>
          <a:bodyPr/>
          <a:lstStyle/>
          <a:p>
            <a:r>
              <a:rPr lang="en-US" dirty="0"/>
              <a:t>Module 4, Engaging in Inquiry</a:t>
            </a:r>
          </a:p>
        </p:txBody>
      </p:sp>
    </p:spTree>
    <p:extLst>
      <p:ext uri="{BB962C8B-B14F-4D97-AF65-F5344CB8AC3E}">
        <p14:creationId xmlns:p14="http://schemas.microsoft.com/office/powerpoint/2010/main" val="6622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988FD-52D0-8396-A1EA-3E2178D0F3D1}"/>
              </a:ext>
            </a:extLst>
          </p:cNvPr>
          <p:cNvSpPr>
            <a:spLocks noGrp="1"/>
          </p:cNvSpPr>
          <p:nvPr>
            <p:ph type="title"/>
          </p:nvPr>
        </p:nvSpPr>
        <p:spPr/>
        <p:txBody>
          <a:bodyPr/>
          <a:lstStyle/>
          <a:p>
            <a:r>
              <a:rPr lang="en-US" dirty="0">
                <a:solidFill>
                  <a:schemeClr val="accent6">
                    <a:lumMod val="50000"/>
                  </a:schemeClr>
                </a:solidFill>
              </a:rPr>
              <a:t>A Good Template to Structure Your Research Question</a:t>
            </a:r>
          </a:p>
        </p:txBody>
      </p:sp>
      <p:sp>
        <p:nvSpPr>
          <p:cNvPr id="2" name="Content Placeholder 1">
            <a:extLst>
              <a:ext uri="{FF2B5EF4-FFF2-40B4-BE49-F238E27FC236}">
                <a16:creationId xmlns:a16="http://schemas.microsoft.com/office/drawing/2014/main" id="{CBF8B81A-A7B5-56AE-4B3A-349087B3BFCA}"/>
              </a:ext>
            </a:extLst>
          </p:cNvPr>
          <p:cNvSpPr>
            <a:spLocks noGrp="1"/>
          </p:cNvSpPr>
          <p:nvPr>
            <p:ph idx="1"/>
          </p:nvPr>
        </p:nvSpPr>
        <p:spPr>
          <a:xfrm>
            <a:off x="2383032" y="2022143"/>
            <a:ext cx="7425936" cy="4230629"/>
          </a:xfrm>
        </p:spPr>
        <p:txBody>
          <a:bodyPr>
            <a:normAutofit/>
          </a:bodyPr>
          <a:lstStyle/>
          <a:p>
            <a:pPr marL="285750" indent="-285750">
              <a:buSzPct val="150000"/>
              <a:buBlip>
                <a:blip r:embed="rId2"/>
              </a:buBlip>
            </a:pPr>
            <a:r>
              <a:rPr lang="en-US" dirty="0"/>
              <a:t>Ask yourself the ‘so what?’ if answer is ‘I don’t know’ or ‘don’t care,’  scrap it for a new question/topic</a:t>
            </a:r>
          </a:p>
          <a:p>
            <a:pPr marL="285750" indent="-285750">
              <a:buSzPct val="150000"/>
              <a:buBlip>
                <a:blip r:embed="rId2"/>
              </a:buBlip>
            </a:pPr>
            <a:r>
              <a:rPr lang="en-US" dirty="0"/>
              <a:t>Frame question in statements</a:t>
            </a:r>
          </a:p>
          <a:p>
            <a:pPr marL="971516" lvl="1" indent="-285750">
              <a:lnSpc>
                <a:spcPct val="150000"/>
              </a:lnSpc>
              <a:buClr>
                <a:srgbClr val="315C77"/>
              </a:buClr>
              <a:buSzPct val="150000"/>
            </a:pPr>
            <a:r>
              <a:rPr lang="en-US" dirty="0"/>
              <a:t>“I am trying to learn about ______”</a:t>
            </a:r>
          </a:p>
          <a:p>
            <a:pPr marL="971516" lvl="1" indent="-285750">
              <a:lnSpc>
                <a:spcPct val="150000"/>
              </a:lnSpc>
              <a:buClr>
                <a:srgbClr val="315C77"/>
              </a:buClr>
              <a:buSzPct val="150000"/>
            </a:pPr>
            <a:r>
              <a:rPr lang="en-US" dirty="0"/>
              <a:t>…”because I want to find out _____”</a:t>
            </a:r>
          </a:p>
          <a:p>
            <a:pPr marL="971516" lvl="1" indent="-285750">
              <a:lnSpc>
                <a:spcPct val="150000"/>
              </a:lnSpc>
              <a:buClr>
                <a:srgbClr val="315C77"/>
              </a:buClr>
              <a:buSzPct val="150000"/>
            </a:pPr>
            <a:r>
              <a:rPr lang="en-US" dirty="0"/>
              <a:t>…”in order to help my reader understand _____.”</a:t>
            </a:r>
          </a:p>
          <a:p>
            <a:endParaRPr lang="en-US" dirty="0"/>
          </a:p>
        </p:txBody>
      </p:sp>
    </p:spTree>
    <p:extLst>
      <p:ext uri="{BB962C8B-B14F-4D97-AF65-F5344CB8AC3E}">
        <p14:creationId xmlns:p14="http://schemas.microsoft.com/office/powerpoint/2010/main" val="1195267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D9980F-414A-BCBB-1017-7B1D9AF3BAD0}"/>
              </a:ext>
            </a:extLst>
          </p:cNvPr>
          <p:cNvSpPr>
            <a:spLocks noGrp="1"/>
          </p:cNvSpPr>
          <p:nvPr>
            <p:ph type="title"/>
          </p:nvPr>
        </p:nvSpPr>
        <p:spPr/>
        <p:txBody>
          <a:bodyPr/>
          <a:lstStyle/>
          <a:p>
            <a:r>
              <a:rPr lang="en-US" dirty="0">
                <a:solidFill>
                  <a:schemeClr val="accent6">
                    <a:lumMod val="50000"/>
                  </a:schemeClr>
                </a:solidFill>
              </a:rPr>
              <a:t>Narrowing and Focusing</a:t>
            </a:r>
          </a:p>
        </p:txBody>
      </p:sp>
      <p:sp>
        <p:nvSpPr>
          <p:cNvPr id="4" name="Subtitle 3">
            <a:extLst>
              <a:ext uri="{FF2B5EF4-FFF2-40B4-BE49-F238E27FC236}">
                <a16:creationId xmlns:a16="http://schemas.microsoft.com/office/drawing/2014/main" id="{E64DAA85-42CF-CADD-9685-652809CD54DC}"/>
              </a:ext>
            </a:extLst>
          </p:cNvPr>
          <p:cNvSpPr>
            <a:spLocks noGrp="1"/>
          </p:cNvSpPr>
          <p:nvPr>
            <p:ph type="subTitle" idx="11"/>
          </p:nvPr>
        </p:nvSpPr>
        <p:spPr/>
        <p:txBody>
          <a:bodyPr/>
          <a:lstStyle/>
          <a:p>
            <a:r>
              <a:rPr lang="en-US" dirty="0">
                <a:solidFill>
                  <a:srgbClr val="315C77"/>
                </a:solidFill>
              </a:rPr>
              <a:t>Also, Acknowledging Stakeholders</a:t>
            </a:r>
          </a:p>
        </p:txBody>
      </p:sp>
      <p:sp>
        <p:nvSpPr>
          <p:cNvPr id="2" name="Content Placeholder 1">
            <a:extLst>
              <a:ext uri="{FF2B5EF4-FFF2-40B4-BE49-F238E27FC236}">
                <a16:creationId xmlns:a16="http://schemas.microsoft.com/office/drawing/2014/main" id="{69BF907F-4AB4-EB88-7E10-ECF99B5BFE74}"/>
              </a:ext>
            </a:extLst>
          </p:cNvPr>
          <p:cNvSpPr>
            <a:spLocks noGrp="1"/>
          </p:cNvSpPr>
          <p:nvPr>
            <p:ph idx="1"/>
          </p:nvPr>
        </p:nvSpPr>
        <p:spPr>
          <a:xfrm>
            <a:off x="3315855" y="2560781"/>
            <a:ext cx="5504872" cy="2022764"/>
          </a:xfrm>
        </p:spPr>
        <p:txBody>
          <a:bodyPr/>
          <a:lstStyle/>
          <a:p>
            <a:pPr algn="ctr"/>
            <a:r>
              <a:rPr lang="en-US" dirty="0"/>
              <a:t>Lenses help us focus the issue on a particular pattern of inquiry. Perspectives reflect the specific viewpoints being acknowledged on an issue. Recognizing the person(s) or group(s) with interest or concern in the topic of inquiry is to recognize the </a:t>
            </a:r>
            <a:r>
              <a:rPr lang="en-US" i="1" dirty="0"/>
              <a:t>stakeholders</a:t>
            </a:r>
            <a:r>
              <a:rPr lang="en-US" dirty="0"/>
              <a:t> whose voices </a:t>
            </a:r>
            <a:r>
              <a:rPr lang="en-US" i="1" dirty="0"/>
              <a:t>matter</a:t>
            </a:r>
            <a:r>
              <a:rPr lang="en-US" dirty="0"/>
              <a:t> on the issue. This also helps provide not only another means for focusing and narrowing a good research topic but also provides you the timeliness and relevance.</a:t>
            </a:r>
          </a:p>
        </p:txBody>
      </p:sp>
      <p:sp>
        <p:nvSpPr>
          <p:cNvPr id="5" name="Rectangle: Rounded Corners 4">
            <a:extLst>
              <a:ext uri="{FF2B5EF4-FFF2-40B4-BE49-F238E27FC236}">
                <a16:creationId xmlns:a16="http://schemas.microsoft.com/office/drawing/2014/main" id="{4A49A12E-4FBE-E82C-8987-8D1AE6F5EE52}"/>
              </a:ext>
              <a:ext uri="{C183D7F6-B498-43B3-948B-1728B52AA6E4}">
                <adec:decorative xmlns:adec="http://schemas.microsoft.com/office/drawing/2017/decorative" val="1"/>
              </a:ext>
            </a:extLst>
          </p:cNvPr>
          <p:cNvSpPr/>
          <p:nvPr/>
        </p:nvSpPr>
        <p:spPr>
          <a:xfrm>
            <a:off x="2937162" y="2274454"/>
            <a:ext cx="6317673" cy="2309091"/>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4545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F28E2-D696-B3E0-A018-3EFEC0685449}"/>
              </a:ext>
            </a:extLst>
          </p:cNvPr>
          <p:cNvSpPr>
            <a:spLocks noGrp="1"/>
          </p:cNvSpPr>
          <p:nvPr>
            <p:ph type="title"/>
          </p:nvPr>
        </p:nvSpPr>
        <p:spPr/>
        <p:txBody>
          <a:bodyPr/>
          <a:lstStyle/>
          <a:p>
            <a:r>
              <a:rPr lang="en-US" dirty="0">
                <a:solidFill>
                  <a:schemeClr val="accent6">
                    <a:lumMod val="50000"/>
                  </a:schemeClr>
                </a:solidFill>
              </a:rPr>
              <a:t>An Example</a:t>
            </a:r>
          </a:p>
        </p:txBody>
      </p:sp>
      <p:pic>
        <p:nvPicPr>
          <p:cNvPr id="12" name="Graphic 11" descr="Open book outline">
            <a:extLst>
              <a:ext uri="{FF2B5EF4-FFF2-40B4-BE49-F238E27FC236}">
                <a16:creationId xmlns:a16="http://schemas.microsoft.com/office/drawing/2014/main" id="{36842EF0-3E02-DB74-55E1-99AE51085F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62093" y="1672681"/>
            <a:ext cx="612921" cy="612921"/>
          </a:xfrm>
          <a:prstGeom prst="rect">
            <a:avLst/>
          </a:prstGeom>
        </p:spPr>
      </p:pic>
      <p:sp>
        <p:nvSpPr>
          <p:cNvPr id="4" name="Rectangle: Rounded Corners 3">
            <a:extLst>
              <a:ext uri="{FF2B5EF4-FFF2-40B4-BE49-F238E27FC236}">
                <a16:creationId xmlns:a16="http://schemas.microsoft.com/office/drawing/2014/main" id="{B24A1EC5-D692-A284-A822-E737807BD09B}"/>
              </a:ext>
              <a:ext uri="{C183D7F6-B498-43B3-948B-1728B52AA6E4}">
                <adec:decorative xmlns:adec="http://schemas.microsoft.com/office/drawing/2017/decorative" val="1"/>
              </a:ext>
            </a:extLst>
          </p:cNvPr>
          <p:cNvSpPr/>
          <p:nvPr/>
        </p:nvSpPr>
        <p:spPr>
          <a:xfrm>
            <a:off x="2743200" y="1671755"/>
            <a:ext cx="6705600" cy="584383"/>
          </a:xfrm>
          <a:prstGeom prst="round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5">
            <a:extLst>
              <a:ext uri="{FF2B5EF4-FFF2-40B4-BE49-F238E27FC236}">
                <a16:creationId xmlns:a16="http://schemas.microsoft.com/office/drawing/2014/main" id="{E98E0F0E-76D1-D29F-41F9-F574388A0B05}"/>
              </a:ext>
            </a:extLst>
          </p:cNvPr>
          <p:cNvSpPr txBox="1">
            <a:spLocks/>
          </p:cNvSpPr>
          <p:nvPr/>
        </p:nvSpPr>
        <p:spPr>
          <a:xfrm>
            <a:off x="2937162" y="1795730"/>
            <a:ext cx="6317673" cy="336435"/>
          </a:xfrm>
          <a:prstGeom prst="rect">
            <a:avLst/>
          </a:prstGeom>
        </p:spPr>
        <p:txBody>
          <a:bodyPr vert="horz" lIns="91440" tIns="45720" rIns="91440" bIns="45720" rtlCol="0">
            <a:normAutofit/>
          </a:bodyPr>
          <a:lstStyle>
            <a:lvl1pPr marL="0" indent="0" algn="l" defTabSz="914354" rtl="0" eaLnBrk="1" latinLnBrk="0" hangingPunct="1">
              <a:lnSpc>
                <a:spcPct val="90000"/>
              </a:lnSpc>
              <a:spcBef>
                <a:spcPts val="1000"/>
              </a:spcBef>
              <a:buFont typeface="Arial" panose="020B0604020202020204" pitchFamily="34" charset="0"/>
              <a:buNone/>
              <a:defRPr sz="1600" kern="1200">
                <a:solidFill>
                  <a:schemeClr val="tx1"/>
                </a:solidFill>
                <a:latin typeface="+mj-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1700" b="1" dirty="0"/>
              <a:t>Topic = </a:t>
            </a:r>
            <a:r>
              <a:rPr lang="en-US" sz="1700" dirty="0"/>
              <a:t>the rise of digital currencies</a:t>
            </a:r>
          </a:p>
          <a:p>
            <a:pPr fontAlgn="auto">
              <a:spcAft>
                <a:spcPts val="0"/>
              </a:spcAft>
            </a:pPr>
            <a:endParaRPr lang="en-US" dirty="0"/>
          </a:p>
        </p:txBody>
      </p:sp>
      <p:pic>
        <p:nvPicPr>
          <p:cNvPr id="23" name="Graphic 22" descr="Magnifying glass with solid fill">
            <a:extLst>
              <a:ext uri="{FF2B5EF4-FFF2-40B4-BE49-F238E27FC236}">
                <a16:creationId xmlns:a16="http://schemas.microsoft.com/office/drawing/2014/main" id="{CA8FEE4D-D4DC-0CDF-167A-10E71872C9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98363" y="2627694"/>
            <a:ext cx="576651" cy="576651"/>
          </a:xfrm>
          <a:prstGeom prst="rect">
            <a:avLst/>
          </a:prstGeom>
        </p:spPr>
      </p:pic>
      <p:sp>
        <p:nvSpPr>
          <p:cNvPr id="11" name="Rectangle: Rounded Corners 10">
            <a:extLst>
              <a:ext uri="{FF2B5EF4-FFF2-40B4-BE49-F238E27FC236}">
                <a16:creationId xmlns:a16="http://schemas.microsoft.com/office/drawing/2014/main" id="{3666936D-4EE3-FE26-973C-F0193A00F932}"/>
              </a:ext>
              <a:ext uri="{C183D7F6-B498-43B3-948B-1728B52AA6E4}">
                <adec:decorative xmlns:adec="http://schemas.microsoft.com/office/drawing/2017/decorative" val="1"/>
              </a:ext>
            </a:extLst>
          </p:cNvPr>
          <p:cNvSpPr/>
          <p:nvPr/>
        </p:nvSpPr>
        <p:spPr>
          <a:xfrm>
            <a:off x="2743200" y="2654449"/>
            <a:ext cx="6705600" cy="525663"/>
          </a:xfrm>
          <a:prstGeom prst="round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831D73CF-792B-32C1-5F29-76B009812C55}"/>
              </a:ext>
            </a:extLst>
          </p:cNvPr>
          <p:cNvSpPr>
            <a:spLocks noGrp="1"/>
          </p:cNvSpPr>
          <p:nvPr>
            <p:ph sz="half" idx="1"/>
          </p:nvPr>
        </p:nvSpPr>
        <p:spPr>
          <a:xfrm>
            <a:off x="2937161" y="2781428"/>
            <a:ext cx="6317673" cy="336408"/>
          </a:xfrm>
        </p:spPr>
        <p:txBody>
          <a:bodyPr>
            <a:normAutofit/>
          </a:bodyPr>
          <a:lstStyle/>
          <a:p>
            <a:r>
              <a:rPr lang="en-US" sz="1700" b="1" dirty="0"/>
              <a:t>Lenses = </a:t>
            </a:r>
            <a:r>
              <a:rPr lang="en-US" sz="1700" dirty="0"/>
              <a:t>Economic (economic implications of digital currency)</a:t>
            </a:r>
          </a:p>
          <a:p>
            <a:endParaRPr lang="en-US" dirty="0"/>
          </a:p>
        </p:txBody>
      </p:sp>
      <p:pic>
        <p:nvPicPr>
          <p:cNvPr id="7" name="Graphic 6" descr="Users outline">
            <a:extLst>
              <a:ext uri="{FF2B5EF4-FFF2-40B4-BE49-F238E27FC236}">
                <a16:creationId xmlns:a16="http://schemas.microsoft.com/office/drawing/2014/main" id="{FBD7FB8E-C1D0-87A9-89BD-BABC35C5B1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62092" y="3846096"/>
            <a:ext cx="612922" cy="612922"/>
          </a:xfrm>
          <a:prstGeom prst="rect">
            <a:avLst/>
          </a:prstGeom>
        </p:spPr>
      </p:pic>
      <p:sp>
        <p:nvSpPr>
          <p:cNvPr id="3" name="Rectangle: Rounded Corners 2">
            <a:extLst>
              <a:ext uri="{FF2B5EF4-FFF2-40B4-BE49-F238E27FC236}">
                <a16:creationId xmlns:a16="http://schemas.microsoft.com/office/drawing/2014/main" id="{E2933914-3086-2709-AFD0-4768E4A14045}"/>
              </a:ext>
              <a:ext uri="{C183D7F6-B498-43B3-948B-1728B52AA6E4}">
                <adec:decorative xmlns:adec="http://schemas.microsoft.com/office/drawing/2017/decorative" val="1"/>
              </a:ext>
            </a:extLst>
          </p:cNvPr>
          <p:cNvSpPr/>
          <p:nvPr/>
        </p:nvSpPr>
        <p:spPr>
          <a:xfrm>
            <a:off x="2733964" y="3771895"/>
            <a:ext cx="6705600" cy="761325"/>
          </a:xfrm>
          <a:prstGeom prst="round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0000</a:t>
            </a:r>
          </a:p>
        </p:txBody>
      </p:sp>
      <p:sp>
        <p:nvSpPr>
          <p:cNvPr id="17" name="Content Placeholder 5">
            <a:extLst>
              <a:ext uri="{FF2B5EF4-FFF2-40B4-BE49-F238E27FC236}">
                <a16:creationId xmlns:a16="http://schemas.microsoft.com/office/drawing/2014/main" id="{4BBADB0D-B8D8-02E8-B24A-BBD12572383C}"/>
              </a:ext>
            </a:extLst>
          </p:cNvPr>
          <p:cNvSpPr txBox="1">
            <a:spLocks/>
          </p:cNvSpPr>
          <p:nvPr/>
        </p:nvSpPr>
        <p:spPr>
          <a:xfrm>
            <a:off x="2937162" y="3853212"/>
            <a:ext cx="6317673" cy="638269"/>
          </a:xfrm>
          <a:prstGeom prst="rect">
            <a:avLst/>
          </a:prstGeom>
        </p:spPr>
        <p:txBody>
          <a:bodyPr vert="horz" lIns="91440" tIns="45720" rIns="91440" bIns="45720" rtlCol="0">
            <a:normAutofit/>
          </a:bodyPr>
          <a:lstStyle>
            <a:lvl1pPr marL="0" indent="0" algn="l" defTabSz="914354" rtl="0" eaLnBrk="1" latinLnBrk="0" hangingPunct="1">
              <a:lnSpc>
                <a:spcPct val="90000"/>
              </a:lnSpc>
              <a:spcBef>
                <a:spcPts val="1000"/>
              </a:spcBef>
              <a:buFont typeface="Arial" panose="020B0604020202020204" pitchFamily="34" charset="0"/>
              <a:buNone/>
              <a:defRPr sz="1600" kern="1200">
                <a:solidFill>
                  <a:schemeClr val="tx1"/>
                </a:solidFill>
                <a:latin typeface="+mj-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1700" b="1" dirty="0"/>
              <a:t>Stakeholders = </a:t>
            </a:r>
            <a:r>
              <a:rPr lang="en-US" sz="1700" dirty="0"/>
              <a:t>consumers, independent companies (think Venmo, </a:t>
            </a:r>
            <a:r>
              <a:rPr lang="en-US" sz="1700" dirty="0" err="1"/>
              <a:t>Paypal</a:t>
            </a:r>
            <a:r>
              <a:rPr lang="en-US" sz="1700" dirty="0"/>
              <a:t>, </a:t>
            </a:r>
            <a:r>
              <a:rPr lang="en-US" sz="1700" dirty="0" err="1"/>
              <a:t>Zelle</a:t>
            </a:r>
            <a:r>
              <a:rPr lang="en-US" sz="1700" dirty="0"/>
              <a:t>, etc.), banking industry</a:t>
            </a:r>
            <a:endParaRPr lang="en-US" dirty="0"/>
          </a:p>
        </p:txBody>
      </p:sp>
      <p:pic>
        <p:nvPicPr>
          <p:cNvPr id="21" name="Graphic 20" descr="Thought bubble outline">
            <a:extLst>
              <a:ext uri="{FF2B5EF4-FFF2-40B4-BE49-F238E27FC236}">
                <a16:creationId xmlns:a16="http://schemas.microsoft.com/office/drawing/2014/main" id="{5A6CBB64-56C4-F9D8-7646-B268DE6CC1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80906" y="5237199"/>
            <a:ext cx="612921" cy="612921"/>
          </a:xfrm>
          <a:prstGeom prst="rect">
            <a:avLst/>
          </a:prstGeom>
        </p:spPr>
      </p:pic>
      <p:sp>
        <p:nvSpPr>
          <p:cNvPr id="10" name="Rectangle: Rounded Corners 9">
            <a:extLst>
              <a:ext uri="{FF2B5EF4-FFF2-40B4-BE49-F238E27FC236}">
                <a16:creationId xmlns:a16="http://schemas.microsoft.com/office/drawing/2014/main" id="{FAF8F23A-DAD8-7BAC-ED78-E30DE9C04B91}"/>
              </a:ext>
              <a:ext uri="{C183D7F6-B498-43B3-948B-1728B52AA6E4}">
                <adec:decorative xmlns:adec="http://schemas.microsoft.com/office/drawing/2017/decorative" val="1"/>
              </a:ext>
            </a:extLst>
          </p:cNvPr>
          <p:cNvSpPr/>
          <p:nvPr/>
        </p:nvSpPr>
        <p:spPr>
          <a:xfrm>
            <a:off x="2743200" y="4955247"/>
            <a:ext cx="6705600" cy="1154904"/>
          </a:xfrm>
          <a:prstGeom prst="round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5">
            <a:extLst>
              <a:ext uri="{FF2B5EF4-FFF2-40B4-BE49-F238E27FC236}">
                <a16:creationId xmlns:a16="http://schemas.microsoft.com/office/drawing/2014/main" id="{DAD3DACA-BCBD-E4ED-6A84-AEC97B1E43A1}"/>
              </a:ext>
            </a:extLst>
          </p:cNvPr>
          <p:cNvSpPr txBox="1">
            <a:spLocks/>
          </p:cNvSpPr>
          <p:nvPr/>
        </p:nvSpPr>
        <p:spPr>
          <a:xfrm>
            <a:off x="2844799" y="5057887"/>
            <a:ext cx="6410036" cy="1052264"/>
          </a:xfrm>
          <a:prstGeom prst="rect">
            <a:avLst/>
          </a:prstGeom>
          <a:ln cap="rnd">
            <a:noFill/>
            <a:extLst>
              <a:ext uri="{C807C97D-BFC1-408E-A445-0C87EB9F89A2}">
                <ask:lineSketchStyleProps xmlns:ask="http://schemas.microsoft.com/office/drawing/2018/sketchyshapes" sd="1219033472">
                  <a:custGeom>
                    <a:avLst/>
                    <a:gdLst>
                      <a:gd name="connsiteX0" fmla="*/ 0 w 6410036"/>
                      <a:gd name="connsiteY0" fmla="*/ 0 h 638269"/>
                      <a:gd name="connsiteX1" fmla="*/ 646831 w 6410036"/>
                      <a:gd name="connsiteY1" fmla="*/ 0 h 638269"/>
                      <a:gd name="connsiteX2" fmla="*/ 1037260 w 6410036"/>
                      <a:gd name="connsiteY2" fmla="*/ 0 h 638269"/>
                      <a:gd name="connsiteX3" fmla="*/ 1555891 w 6410036"/>
                      <a:gd name="connsiteY3" fmla="*/ 0 h 638269"/>
                      <a:gd name="connsiteX4" fmla="*/ 2266822 w 6410036"/>
                      <a:gd name="connsiteY4" fmla="*/ 0 h 638269"/>
                      <a:gd name="connsiteX5" fmla="*/ 2849552 w 6410036"/>
                      <a:gd name="connsiteY5" fmla="*/ 0 h 638269"/>
                      <a:gd name="connsiteX6" fmla="*/ 3496383 w 6410036"/>
                      <a:gd name="connsiteY6" fmla="*/ 0 h 638269"/>
                      <a:gd name="connsiteX7" fmla="*/ 4015013 w 6410036"/>
                      <a:gd name="connsiteY7" fmla="*/ 0 h 638269"/>
                      <a:gd name="connsiteX8" fmla="*/ 4597744 w 6410036"/>
                      <a:gd name="connsiteY8" fmla="*/ 0 h 638269"/>
                      <a:gd name="connsiteX9" fmla="*/ 5308675 w 6410036"/>
                      <a:gd name="connsiteY9" fmla="*/ 0 h 638269"/>
                      <a:gd name="connsiteX10" fmla="*/ 5763205 w 6410036"/>
                      <a:gd name="connsiteY10" fmla="*/ 0 h 638269"/>
                      <a:gd name="connsiteX11" fmla="*/ 6410036 w 6410036"/>
                      <a:gd name="connsiteY11" fmla="*/ 0 h 638269"/>
                      <a:gd name="connsiteX12" fmla="*/ 6410036 w 6410036"/>
                      <a:gd name="connsiteY12" fmla="*/ 306369 h 638269"/>
                      <a:gd name="connsiteX13" fmla="*/ 6410036 w 6410036"/>
                      <a:gd name="connsiteY13" fmla="*/ 638269 h 638269"/>
                      <a:gd name="connsiteX14" fmla="*/ 5827305 w 6410036"/>
                      <a:gd name="connsiteY14" fmla="*/ 638269 h 638269"/>
                      <a:gd name="connsiteX15" fmla="*/ 5244575 w 6410036"/>
                      <a:gd name="connsiteY15" fmla="*/ 638269 h 638269"/>
                      <a:gd name="connsiteX16" fmla="*/ 4790045 w 6410036"/>
                      <a:gd name="connsiteY16" fmla="*/ 638269 h 638269"/>
                      <a:gd name="connsiteX17" fmla="*/ 4207315 w 6410036"/>
                      <a:gd name="connsiteY17" fmla="*/ 638269 h 638269"/>
                      <a:gd name="connsiteX18" fmla="*/ 3624584 w 6410036"/>
                      <a:gd name="connsiteY18" fmla="*/ 638269 h 638269"/>
                      <a:gd name="connsiteX19" fmla="*/ 3041853 w 6410036"/>
                      <a:gd name="connsiteY19" fmla="*/ 638269 h 638269"/>
                      <a:gd name="connsiteX20" fmla="*/ 2459123 w 6410036"/>
                      <a:gd name="connsiteY20" fmla="*/ 638269 h 638269"/>
                      <a:gd name="connsiteX21" fmla="*/ 1940493 w 6410036"/>
                      <a:gd name="connsiteY21" fmla="*/ 638269 h 638269"/>
                      <a:gd name="connsiteX22" fmla="*/ 1293662 w 6410036"/>
                      <a:gd name="connsiteY22" fmla="*/ 638269 h 638269"/>
                      <a:gd name="connsiteX23" fmla="*/ 710931 w 6410036"/>
                      <a:gd name="connsiteY23" fmla="*/ 638269 h 638269"/>
                      <a:gd name="connsiteX24" fmla="*/ 0 w 6410036"/>
                      <a:gd name="connsiteY24" fmla="*/ 638269 h 638269"/>
                      <a:gd name="connsiteX25" fmla="*/ 0 w 6410036"/>
                      <a:gd name="connsiteY25" fmla="*/ 306369 h 638269"/>
                      <a:gd name="connsiteX26" fmla="*/ 0 w 6410036"/>
                      <a:gd name="connsiteY26" fmla="*/ 0 h 63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10036" h="638269" fill="none" extrusionOk="0">
                        <a:moveTo>
                          <a:pt x="0" y="0"/>
                        </a:moveTo>
                        <a:cubicBezTo>
                          <a:pt x="182470" y="-49585"/>
                          <a:pt x="492610" y="73157"/>
                          <a:pt x="646831" y="0"/>
                        </a:cubicBezTo>
                        <a:cubicBezTo>
                          <a:pt x="801052" y="-73157"/>
                          <a:pt x="917024" y="18966"/>
                          <a:pt x="1037260" y="0"/>
                        </a:cubicBezTo>
                        <a:cubicBezTo>
                          <a:pt x="1157496" y="-18966"/>
                          <a:pt x="1442571" y="56729"/>
                          <a:pt x="1555891" y="0"/>
                        </a:cubicBezTo>
                        <a:cubicBezTo>
                          <a:pt x="1669211" y="-56729"/>
                          <a:pt x="2084685" y="83503"/>
                          <a:pt x="2266822" y="0"/>
                        </a:cubicBezTo>
                        <a:cubicBezTo>
                          <a:pt x="2448959" y="-83503"/>
                          <a:pt x="2673345" y="25052"/>
                          <a:pt x="2849552" y="0"/>
                        </a:cubicBezTo>
                        <a:cubicBezTo>
                          <a:pt x="3025759" y="-25052"/>
                          <a:pt x="3218935" y="50846"/>
                          <a:pt x="3496383" y="0"/>
                        </a:cubicBezTo>
                        <a:cubicBezTo>
                          <a:pt x="3773831" y="-50846"/>
                          <a:pt x="3799546" y="55325"/>
                          <a:pt x="4015013" y="0"/>
                        </a:cubicBezTo>
                        <a:cubicBezTo>
                          <a:pt x="4230480" y="-55325"/>
                          <a:pt x="4363901" y="66399"/>
                          <a:pt x="4597744" y="0"/>
                        </a:cubicBezTo>
                        <a:cubicBezTo>
                          <a:pt x="4831587" y="-66399"/>
                          <a:pt x="4984125" y="22047"/>
                          <a:pt x="5308675" y="0"/>
                        </a:cubicBezTo>
                        <a:cubicBezTo>
                          <a:pt x="5633225" y="-22047"/>
                          <a:pt x="5547341" y="12794"/>
                          <a:pt x="5763205" y="0"/>
                        </a:cubicBezTo>
                        <a:cubicBezTo>
                          <a:pt x="5979069" y="-12794"/>
                          <a:pt x="6275465" y="61663"/>
                          <a:pt x="6410036" y="0"/>
                        </a:cubicBezTo>
                        <a:cubicBezTo>
                          <a:pt x="6439621" y="96296"/>
                          <a:pt x="6378809" y="166605"/>
                          <a:pt x="6410036" y="306369"/>
                        </a:cubicBezTo>
                        <a:cubicBezTo>
                          <a:pt x="6441263" y="446133"/>
                          <a:pt x="6391258" y="520670"/>
                          <a:pt x="6410036" y="638269"/>
                        </a:cubicBezTo>
                        <a:cubicBezTo>
                          <a:pt x="6272198" y="689923"/>
                          <a:pt x="6085233" y="580347"/>
                          <a:pt x="5827305" y="638269"/>
                        </a:cubicBezTo>
                        <a:cubicBezTo>
                          <a:pt x="5569377" y="696191"/>
                          <a:pt x="5381275" y="582799"/>
                          <a:pt x="5244575" y="638269"/>
                        </a:cubicBezTo>
                        <a:cubicBezTo>
                          <a:pt x="5107875" y="693739"/>
                          <a:pt x="4974371" y="584951"/>
                          <a:pt x="4790045" y="638269"/>
                        </a:cubicBezTo>
                        <a:cubicBezTo>
                          <a:pt x="4605719" y="691587"/>
                          <a:pt x="4344699" y="587790"/>
                          <a:pt x="4207315" y="638269"/>
                        </a:cubicBezTo>
                        <a:cubicBezTo>
                          <a:pt x="4069931" y="688748"/>
                          <a:pt x="3802593" y="605273"/>
                          <a:pt x="3624584" y="638269"/>
                        </a:cubicBezTo>
                        <a:cubicBezTo>
                          <a:pt x="3446575" y="671265"/>
                          <a:pt x="3219747" y="621438"/>
                          <a:pt x="3041853" y="638269"/>
                        </a:cubicBezTo>
                        <a:cubicBezTo>
                          <a:pt x="2863959" y="655100"/>
                          <a:pt x="2719266" y="607980"/>
                          <a:pt x="2459123" y="638269"/>
                        </a:cubicBezTo>
                        <a:cubicBezTo>
                          <a:pt x="2198980" y="668558"/>
                          <a:pt x="2047517" y="613554"/>
                          <a:pt x="1940493" y="638269"/>
                        </a:cubicBezTo>
                        <a:cubicBezTo>
                          <a:pt x="1833469" y="662984"/>
                          <a:pt x="1518024" y="562863"/>
                          <a:pt x="1293662" y="638269"/>
                        </a:cubicBezTo>
                        <a:cubicBezTo>
                          <a:pt x="1069300" y="713675"/>
                          <a:pt x="846841" y="604944"/>
                          <a:pt x="710931" y="638269"/>
                        </a:cubicBezTo>
                        <a:cubicBezTo>
                          <a:pt x="575021" y="671594"/>
                          <a:pt x="291316" y="575228"/>
                          <a:pt x="0" y="638269"/>
                        </a:cubicBezTo>
                        <a:cubicBezTo>
                          <a:pt x="-13448" y="518062"/>
                          <a:pt x="34175" y="468624"/>
                          <a:pt x="0" y="306369"/>
                        </a:cubicBezTo>
                        <a:cubicBezTo>
                          <a:pt x="-34175" y="144114"/>
                          <a:pt x="8930" y="146313"/>
                          <a:pt x="0" y="0"/>
                        </a:cubicBezTo>
                        <a:close/>
                      </a:path>
                      <a:path w="6410036" h="638269" stroke="0" extrusionOk="0">
                        <a:moveTo>
                          <a:pt x="0" y="0"/>
                        </a:moveTo>
                        <a:cubicBezTo>
                          <a:pt x="176161" y="-35376"/>
                          <a:pt x="313737" y="15811"/>
                          <a:pt x="518630" y="0"/>
                        </a:cubicBezTo>
                        <a:cubicBezTo>
                          <a:pt x="723523" y="-15811"/>
                          <a:pt x="765878" y="856"/>
                          <a:pt x="909060" y="0"/>
                        </a:cubicBezTo>
                        <a:cubicBezTo>
                          <a:pt x="1052242" y="-856"/>
                          <a:pt x="1267212" y="65835"/>
                          <a:pt x="1619991" y="0"/>
                        </a:cubicBezTo>
                        <a:cubicBezTo>
                          <a:pt x="1972770" y="-65835"/>
                          <a:pt x="1933377" y="47525"/>
                          <a:pt x="2138621" y="0"/>
                        </a:cubicBezTo>
                        <a:cubicBezTo>
                          <a:pt x="2343865" y="-47525"/>
                          <a:pt x="2482696" y="38438"/>
                          <a:pt x="2657251" y="0"/>
                        </a:cubicBezTo>
                        <a:cubicBezTo>
                          <a:pt x="2831806" y="-38438"/>
                          <a:pt x="3098051" y="79401"/>
                          <a:pt x="3368183" y="0"/>
                        </a:cubicBezTo>
                        <a:cubicBezTo>
                          <a:pt x="3638315" y="-79401"/>
                          <a:pt x="3701865" y="38615"/>
                          <a:pt x="3822712" y="0"/>
                        </a:cubicBezTo>
                        <a:cubicBezTo>
                          <a:pt x="3943559" y="-38615"/>
                          <a:pt x="4267854" y="82269"/>
                          <a:pt x="4533644" y="0"/>
                        </a:cubicBezTo>
                        <a:cubicBezTo>
                          <a:pt x="4799434" y="-82269"/>
                          <a:pt x="4921764" y="60115"/>
                          <a:pt x="5244575" y="0"/>
                        </a:cubicBezTo>
                        <a:cubicBezTo>
                          <a:pt x="5567386" y="-60115"/>
                          <a:pt x="5635080" y="59157"/>
                          <a:pt x="5827305" y="0"/>
                        </a:cubicBezTo>
                        <a:cubicBezTo>
                          <a:pt x="6019530" y="-59157"/>
                          <a:pt x="6201446" y="46540"/>
                          <a:pt x="6410036" y="0"/>
                        </a:cubicBezTo>
                        <a:cubicBezTo>
                          <a:pt x="6433287" y="83486"/>
                          <a:pt x="6376578" y="179253"/>
                          <a:pt x="6410036" y="312752"/>
                        </a:cubicBezTo>
                        <a:cubicBezTo>
                          <a:pt x="6443494" y="446251"/>
                          <a:pt x="6384419" y="560280"/>
                          <a:pt x="6410036" y="638269"/>
                        </a:cubicBezTo>
                        <a:cubicBezTo>
                          <a:pt x="6168396" y="691601"/>
                          <a:pt x="6023564" y="624875"/>
                          <a:pt x="5827305" y="638269"/>
                        </a:cubicBezTo>
                        <a:cubicBezTo>
                          <a:pt x="5631046" y="651663"/>
                          <a:pt x="5501328" y="618406"/>
                          <a:pt x="5372776" y="638269"/>
                        </a:cubicBezTo>
                        <a:cubicBezTo>
                          <a:pt x="5244224" y="658132"/>
                          <a:pt x="5047868" y="627398"/>
                          <a:pt x="4790045" y="638269"/>
                        </a:cubicBezTo>
                        <a:cubicBezTo>
                          <a:pt x="4532222" y="649140"/>
                          <a:pt x="4401416" y="628817"/>
                          <a:pt x="4079114" y="638269"/>
                        </a:cubicBezTo>
                        <a:cubicBezTo>
                          <a:pt x="3756812" y="647721"/>
                          <a:pt x="3653594" y="634264"/>
                          <a:pt x="3496383" y="638269"/>
                        </a:cubicBezTo>
                        <a:cubicBezTo>
                          <a:pt x="3339172" y="642274"/>
                          <a:pt x="3278125" y="600784"/>
                          <a:pt x="3105954" y="638269"/>
                        </a:cubicBezTo>
                        <a:cubicBezTo>
                          <a:pt x="2933783" y="675754"/>
                          <a:pt x="2819440" y="621620"/>
                          <a:pt x="2651424" y="638269"/>
                        </a:cubicBezTo>
                        <a:cubicBezTo>
                          <a:pt x="2483408" y="654918"/>
                          <a:pt x="2171671" y="607896"/>
                          <a:pt x="1940493" y="638269"/>
                        </a:cubicBezTo>
                        <a:cubicBezTo>
                          <a:pt x="1709315" y="668642"/>
                          <a:pt x="1553200" y="591526"/>
                          <a:pt x="1357762" y="638269"/>
                        </a:cubicBezTo>
                        <a:cubicBezTo>
                          <a:pt x="1162324" y="685012"/>
                          <a:pt x="1085488" y="634828"/>
                          <a:pt x="903232" y="638269"/>
                        </a:cubicBezTo>
                        <a:cubicBezTo>
                          <a:pt x="720976" y="641710"/>
                          <a:pt x="448854" y="581549"/>
                          <a:pt x="0" y="638269"/>
                        </a:cubicBezTo>
                        <a:cubicBezTo>
                          <a:pt x="-28540" y="575978"/>
                          <a:pt x="15977" y="459330"/>
                          <a:pt x="0" y="338283"/>
                        </a:cubicBezTo>
                        <a:cubicBezTo>
                          <a:pt x="-15977" y="217236"/>
                          <a:pt x="4464" y="114344"/>
                          <a:pt x="0" y="0"/>
                        </a:cubicBezTo>
                        <a:close/>
                      </a:path>
                    </a:pathLst>
                  </a:custGeom>
                  <ask:type>
                    <ask:lineSketchNone/>
                  </ask:type>
                </ask:lineSketchStyleProps>
              </a:ext>
            </a:extLst>
          </a:ln>
        </p:spPr>
        <p:txBody>
          <a:bodyPr vert="horz" lIns="91440" tIns="45720" rIns="91440" bIns="45720" rtlCol="0">
            <a:normAutofit fontScale="85000" lnSpcReduction="20000"/>
          </a:bodyPr>
          <a:lstStyle>
            <a:lvl1pPr marL="0" indent="0" algn="l" defTabSz="914354" rtl="0" eaLnBrk="1" latinLnBrk="0" hangingPunct="1">
              <a:lnSpc>
                <a:spcPct val="90000"/>
              </a:lnSpc>
              <a:spcBef>
                <a:spcPts val="1000"/>
              </a:spcBef>
              <a:buFont typeface="Arial" panose="020B0604020202020204" pitchFamily="34" charset="0"/>
              <a:buNone/>
              <a:defRPr sz="1600" kern="1200">
                <a:solidFill>
                  <a:schemeClr val="tx1"/>
                </a:solidFill>
                <a:latin typeface="+mj-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000" b="1" dirty="0"/>
              <a:t>Perspectives =  </a:t>
            </a:r>
            <a:r>
              <a:rPr lang="en-US" sz="2000" dirty="0"/>
              <a:t>consumers’ ease and privacy using digital currencies; consumers’ concerns about volatility of value; banking’s concerns about competition to traditional market; banking’s attempt to draw from the innovation (integration of digital currency, acquisition of alternative payment companies, methods)</a:t>
            </a:r>
          </a:p>
          <a:p>
            <a:pPr fontAlgn="auto">
              <a:spcAft>
                <a:spcPts val="0"/>
              </a:spcAft>
            </a:pPr>
            <a:endParaRPr lang="en-US" dirty="0"/>
          </a:p>
        </p:txBody>
      </p:sp>
      <p:pic>
        <p:nvPicPr>
          <p:cNvPr id="13" name="Picture 1">
            <a:extLst>
              <a:ext uri="{FF2B5EF4-FFF2-40B4-BE49-F238E27FC236}">
                <a16:creationId xmlns:a16="http://schemas.microsoft.com/office/drawing/2014/main" id="{7EE573B2-CAD7-2FFF-2A9A-88F98C63A057}"/>
              </a:ext>
              <a:ext uri="{C183D7F6-B498-43B3-948B-1728B52AA6E4}">
                <adec:decorative xmlns:adec="http://schemas.microsoft.com/office/drawing/2017/decorative" val="1"/>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170545" y="6161947"/>
            <a:ext cx="7583055" cy="404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743766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988FD-52D0-8396-A1EA-3E2178D0F3D1}"/>
              </a:ext>
            </a:extLst>
          </p:cNvPr>
          <p:cNvSpPr>
            <a:spLocks noGrp="1"/>
          </p:cNvSpPr>
          <p:nvPr>
            <p:ph type="title"/>
          </p:nvPr>
        </p:nvSpPr>
        <p:spPr/>
        <p:txBody>
          <a:bodyPr/>
          <a:lstStyle/>
          <a:p>
            <a:r>
              <a:rPr lang="en-US" dirty="0">
                <a:solidFill>
                  <a:schemeClr val="accent6">
                    <a:lumMod val="50000"/>
                  </a:schemeClr>
                </a:solidFill>
              </a:rPr>
              <a:t>Guided Practice, Sample Question Evaluation</a:t>
            </a:r>
          </a:p>
        </p:txBody>
      </p:sp>
      <p:sp>
        <p:nvSpPr>
          <p:cNvPr id="2" name="Content Placeholder 1">
            <a:extLst>
              <a:ext uri="{FF2B5EF4-FFF2-40B4-BE49-F238E27FC236}">
                <a16:creationId xmlns:a16="http://schemas.microsoft.com/office/drawing/2014/main" id="{CBF8B81A-A7B5-56AE-4B3A-349087B3BFCA}"/>
              </a:ext>
            </a:extLst>
          </p:cNvPr>
          <p:cNvSpPr>
            <a:spLocks noGrp="1"/>
          </p:cNvSpPr>
          <p:nvPr>
            <p:ph idx="1"/>
          </p:nvPr>
        </p:nvSpPr>
        <p:spPr>
          <a:xfrm>
            <a:off x="2683187" y="2022142"/>
            <a:ext cx="6825623" cy="4230629"/>
          </a:xfrm>
        </p:spPr>
        <p:txBody>
          <a:bodyPr>
            <a:normAutofit/>
          </a:bodyPr>
          <a:lstStyle/>
          <a:p>
            <a:r>
              <a:rPr lang="en-US" sz="1800" dirty="0"/>
              <a:t>Reminder—things to consider when evaluating a question:</a:t>
            </a:r>
          </a:p>
          <a:p>
            <a:endParaRPr lang="en-US" dirty="0"/>
          </a:p>
          <a:p>
            <a:pPr marL="971516" lvl="1" indent="-285750">
              <a:buBlip>
                <a:blip r:embed="rId2"/>
              </a:buBlip>
            </a:pPr>
            <a:r>
              <a:rPr lang="en-US" dirty="0"/>
              <a:t>Does the question require a judgment or evaluation to be made?</a:t>
            </a:r>
          </a:p>
          <a:p>
            <a:pPr marL="971516" lvl="1" indent="-285750">
              <a:buBlip>
                <a:blip r:embed="rId2"/>
              </a:buBlip>
            </a:pPr>
            <a:r>
              <a:rPr lang="en-US" dirty="0"/>
              <a:t>Is it researchable? (not too broad, narrow, or lacking in feasibility)</a:t>
            </a:r>
          </a:p>
          <a:p>
            <a:pPr marL="971516" lvl="1" indent="-285750">
              <a:buBlip>
                <a:blip r:embed="rId2"/>
              </a:buBlip>
            </a:pPr>
            <a:r>
              <a:rPr lang="en-US" dirty="0"/>
              <a:t>Does it involve genuine points of ongoing debate?</a:t>
            </a:r>
          </a:p>
          <a:p>
            <a:pPr marL="971516" lvl="1" indent="-285750">
              <a:buBlip>
                <a:blip r:embed="rId2"/>
              </a:buBlip>
            </a:pPr>
            <a:r>
              <a:rPr lang="en-US" dirty="0"/>
              <a:t>Does it invite engagement with alternative perspectives?</a:t>
            </a:r>
          </a:p>
          <a:p>
            <a:pPr marL="971516" lvl="1" indent="-285750">
              <a:buBlip>
                <a:blip r:embed="rId2"/>
              </a:buBlip>
            </a:pPr>
            <a:r>
              <a:rPr lang="en-US" dirty="0"/>
              <a:t>Is it simple? (does it avoid embedded questions?)</a:t>
            </a:r>
          </a:p>
          <a:p>
            <a:endParaRPr lang="en-US" dirty="0"/>
          </a:p>
        </p:txBody>
      </p:sp>
      <p:sp>
        <p:nvSpPr>
          <p:cNvPr id="5" name="TextBox 4">
            <a:extLst>
              <a:ext uri="{FF2B5EF4-FFF2-40B4-BE49-F238E27FC236}">
                <a16:creationId xmlns:a16="http://schemas.microsoft.com/office/drawing/2014/main" id="{8F831D1C-C8B6-0862-6F28-198F01B43BFF}"/>
              </a:ext>
            </a:extLst>
          </p:cNvPr>
          <p:cNvSpPr txBox="1"/>
          <p:nvPr/>
        </p:nvSpPr>
        <p:spPr>
          <a:xfrm>
            <a:off x="1962726" y="5757199"/>
            <a:ext cx="8266546" cy="338554"/>
          </a:xfrm>
          <a:prstGeom prst="rect">
            <a:avLst/>
          </a:prstGeom>
          <a:noFill/>
        </p:spPr>
        <p:txBody>
          <a:bodyPr wrap="square">
            <a:spAutoFit/>
          </a:bodyPr>
          <a:lstStyle/>
          <a:p>
            <a:r>
              <a:rPr lang="en-US" sz="1600" dirty="0">
                <a:latin typeface="+mj-lt"/>
              </a:rPr>
              <a:t>[for teachers: may use slide while students work through Module 4.2 Practice Research Evaluation]</a:t>
            </a:r>
          </a:p>
        </p:txBody>
      </p:sp>
    </p:spTree>
    <p:extLst>
      <p:ext uri="{BB962C8B-B14F-4D97-AF65-F5344CB8AC3E}">
        <p14:creationId xmlns:p14="http://schemas.microsoft.com/office/powerpoint/2010/main" val="2260082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7B54419-8D5F-C335-B170-4E317E6303BA}"/>
              </a:ext>
            </a:extLst>
          </p:cNvPr>
          <p:cNvSpPr>
            <a:spLocks noGrp="1"/>
          </p:cNvSpPr>
          <p:nvPr>
            <p:ph type="title"/>
          </p:nvPr>
        </p:nvSpPr>
        <p:spPr/>
        <p:txBody>
          <a:bodyPr/>
          <a:lstStyle/>
          <a:p>
            <a:r>
              <a:rPr lang="en-US" dirty="0">
                <a:solidFill>
                  <a:schemeClr val="accent6">
                    <a:lumMod val="50000"/>
                  </a:schemeClr>
                </a:solidFill>
              </a:rPr>
              <a:t>Starting Research off Right—Turning Topics into Questions</a:t>
            </a:r>
          </a:p>
        </p:txBody>
      </p:sp>
      <p:sp>
        <p:nvSpPr>
          <p:cNvPr id="8" name="TextBox 7">
            <a:extLst>
              <a:ext uri="{FF2B5EF4-FFF2-40B4-BE49-F238E27FC236}">
                <a16:creationId xmlns:a16="http://schemas.microsoft.com/office/drawing/2014/main" id="{2FF034EE-75E2-23E9-7C02-CED0FCC648DD}"/>
              </a:ext>
            </a:extLst>
          </p:cNvPr>
          <p:cNvSpPr txBox="1"/>
          <p:nvPr/>
        </p:nvSpPr>
        <p:spPr>
          <a:xfrm>
            <a:off x="1538140" y="1851688"/>
            <a:ext cx="9115719" cy="3985706"/>
          </a:xfrm>
          <a:prstGeom prst="rect">
            <a:avLst/>
          </a:prstGeom>
          <a:noFill/>
        </p:spPr>
        <p:txBody>
          <a:bodyPr wrap="square">
            <a:spAutoFit/>
          </a:bodyPr>
          <a:lstStyle/>
          <a:p>
            <a:pPr algn="l"/>
            <a:r>
              <a:rPr lang="en-US" sz="1600" dirty="0">
                <a:latin typeface="+mj-lt"/>
                <a:ea typeface="Calibri" panose="020F0502020204030204" pitchFamily="34" charset="0"/>
                <a:cs typeface="Calibri" panose="020F0502020204030204" pitchFamily="34" charset="0"/>
              </a:rPr>
              <a:t>Module 3 led you through some exploratory research using pre-designed questions; Module 4 will now move us from thinking generally about topics to how to form questions of your own. To do this, we first take a broad topic and then let the initial research findings shape our questions as we “zero in” on the “target”:</a:t>
            </a:r>
          </a:p>
          <a:p>
            <a:pPr algn="l"/>
            <a:endParaRPr lang="en-US" sz="1600" dirty="0">
              <a:latin typeface="+mj-lt"/>
              <a:ea typeface="Calibri" panose="020F0502020204030204" pitchFamily="34" charset="0"/>
              <a:cs typeface="Calibri" panose="020F0502020204030204" pitchFamily="34" charset="0"/>
            </a:endParaRPr>
          </a:p>
          <a:p>
            <a:pPr marL="285750" indent="-285750" algn="l">
              <a:lnSpc>
                <a:spcPct val="150000"/>
              </a:lnSpc>
              <a:buBlip>
                <a:blip r:embed="rId3"/>
              </a:buBlip>
            </a:pPr>
            <a:r>
              <a:rPr lang="en-US" sz="1600" dirty="0">
                <a:latin typeface="+mj-lt"/>
                <a:ea typeface="Calibri" panose="020F0502020204030204" pitchFamily="34" charset="0"/>
                <a:cs typeface="Calibri" panose="020F0502020204030204" pitchFamily="34" charset="0"/>
              </a:rPr>
              <a:t>Ask open-ended questions (think “how” and “why”)</a:t>
            </a:r>
          </a:p>
          <a:p>
            <a:pPr marL="285750" indent="-285750" algn="l">
              <a:lnSpc>
                <a:spcPct val="150000"/>
              </a:lnSpc>
              <a:buBlip>
                <a:blip r:embed="rId3"/>
              </a:buBlip>
            </a:pPr>
            <a:r>
              <a:rPr lang="en-US" sz="1600" dirty="0">
                <a:latin typeface="+mj-lt"/>
                <a:ea typeface="Calibri" panose="020F0502020204030204" pitchFamily="34" charset="0"/>
                <a:cs typeface="Calibri" panose="020F0502020204030204" pitchFamily="34" charset="0"/>
              </a:rPr>
              <a:t>Consider the value—“so what?” (why does this topic matter to you? To others?)</a:t>
            </a:r>
          </a:p>
          <a:p>
            <a:pPr marL="285750" indent="-285750" algn="l">
              <a:lnSpc>
                <a:spcPct val="150000"/>
              </a:lnSpc>
              <a:buBlip>
                <a:blip r:embed="rId3"/>
              </a:buBlip>
            </a:pPr>
            <a:r>
              <a:rPr lang="en-US" sz="1600" dirty="0">
                <a:latin typeface="+mj-lt"/>
                <a:ea typeface="Calibri" panose="020F0502020204030204" pitchFamily="34" charset="0"/>
                <a:cs typeface="Calibri" panose="020F0502020204030204" pitchFamily="34" charset="0"/>
              </a:rPr>
              <a:t>Then, prioritize a few to explore further and evaluate</a:t>
            </a:r>
          </a:p>
          <a:p>
            <a:pPr marL="457200" lvl="1" indent="-285750" algn="l">
              <a:lnSpc>
                <a:spcPct val="150000"/>
              </a:lnSpc>
              <a:buClr>
                <a:schemeClr val="accent6">
                  <a:lumMod val="50000"/>
                </a:schemeClr>
              </a:buClr>
              <a:buFont typeface="Courier New" panose="02070309020205020404" pitchFamily="49" charset="0"/>
              <a:buChar char="o"/>
            </a:pPr>
            <a:r>
              <a:rPr lang="en-US" sz="1600" dirty="0">
                <a:latin typeface="+mj-lt"/>
                <a:ea typeface="Calibri" panose="020F0502020204030204" pitchFamily="34" charset="0"/>
                <a:cs typeface="Calibri" panose="020F0502020204030204" pitchFamily="34" charset="0"/>
              </a:rPr>
              <a:t>What aspect of the general topic will you explore? </a:t>
            </a:r>
          </a:p>
          <a:p>
            <a:pPr marL="457200" lvl="1" indent="-285750" algn="l">
              <a:lnSpc>
                <a:spcPct val="150000"/>
              </a:lnSpc>
              <a:buClr>
                <a:schemeClr val="accent6">
                  <a:lumMod val="50000"/>
                </a:schemeClr>
              </a:buClr>
              <a:buFont typeface="Courier New" panose="02070309020205020404" pitchFamily="49" charset="0"/>
              <a:buChar char="o"/>
            </a:pPr>
            <a:r>
              <a:rPr lang="en-US" sz="1600" dirty="0">
                <a:latin typeface="+mj-lt"/>
                <a:ea typeface="Calibri" panose="020F0502020204030204" pitchFamily="34" charset="0"/>
                <a:cs typeface="Calibri" panose="020F0502020204030204" pitchFamily="34" charset="0"/>
              </a:rPr>
              <a:t>Is the question clear? Focused? Complex?</a:t>
            </a:r>
          </a:p>
          <a:p>
            <a:pPr marL="457200" lvl="1" indent="-285750" algn="l">
              <a:lnSpc>
                <a:spcPct val="150000"/>
              </a:lnSpc>
              <a:buClr>
                <a:schemeClr val="accent6">
                  <a:lumMod val="50000"/>
                </a:schemeClr>
              </a:buClr>
              <a:buFont typeface="Courier New" panose="02070309020205020404" pitchFamily="49" charset="0"/>
              <a:buChar char="o"/>
            </a:pPr>
            <a:r>
              <a:rPr lang="en-US" sz="1600" dirty="0">
                <a:latin typeface="+mj-lt"/>
                <a:ea typeface="Calibri" panose="020F0502020204030204" pitchFamily="34" charset="0"/>
                <a:cs typeface="Calibri" panose="020F0502020204030204" pitchFamily="34" charset="0"/>
              </a:rPr>
              <a:t>Hypothesize about the path you might take to an answer (which sources? Which primary kind of material? Which methods of inquiry?)</a:t>
            </a:r>
          </a:p>
          <a:p>
            <a:endParaRPr lang="en-US" dirty="0"/>
          </a:p>
        </p:txBody>
      </p:sp>
    </p:spTree>
    <p:extLst>
      <p:ext uri="{BB962C8B-B14F-4D97-AF65-F5344CB8AC3E}">
        <p14:creationId xmlns:p14="http://schemas.microsoft.com/office/powerpoint/2010/main" val="3608005353"/>
      </p:ext>
    </p:extLst>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7B54419-8D5F-C335-B170-4E317E6303BA}"/>
              </a:ext>
            </a:extLst>
          </p:cNvPr>
          <p:cNvSpPr>
            <a:spLocks noGrp="1"/>
          </p:cNvSpPr>
          <p:nvPr>
            <p:ph type="title"/>
          </p:nvPr>
        </p:nvSpPr>
        <p:spPr/>
        <p:txBody>
          <a:bodyPr/>
          <a:lstStyle/>
          <a:p>
            <a:r>
              <a:rPr lang="en-US" dirty="0">
                <a:solidFill>
                  <a:schemeClr val="accent6">
                    <a:lumMod val="50000"/>
                  </a:schemeClr>
                </a:solidFill>
              </a:rPr>
              <a:t>Resource--The Q-Matrix</a:t>
            </a:r>
          </a:p>
        </p:txBody>
      </p:sp>
      <p:pic>
        <p:nvPicPr>
          <p:cNvPr id="2" name="Picture 1">
            <a:extLst>
              <a:ext uri="{FF2B5EF4-FFF2-40B4-BE49-F238E27FC236}">
                <a16:creationId xmlns:a16="http://schemas.microsoft.com/office/drawing/2014/main" id="{DA6D6E2C-BBDE-8430-3C41-6B79C681469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835563" y="1225116"/>
            <a:ext cx="6520874" cy="5447626"/>
          </a:xfrm>
          <a:prstGeom prst="rect">
            <a:avLst/>
          </a:prstGeom>
        </p:spPr>
      </p:pic>
    </p:spTree>
    <p:extLst>
      <p:ext uri="{BB962C8B-B14F-4D97-AF65-F5344CB8AC3E}">
        <p14:creationId xmlns:p14="http://schemas.microsoft.com/office/powerpoint/2010/main" val="1396971503"/>
      </p:ext>
    </p:extLst>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988FD-52D0-8396-A1EA-3E2178D0F3D1}"/>
              </a:ext>
            </a:extLst>
          </p:cNvPr>
          <p:cNvSpPr>
            <a:spLocks noGrp="1"/>
          </p:cNvSpPr>
          <p:nvPr>
            <p:ph type="title"/>
          </p:nvPr>
        </p:nvSpPr>
        <p:spPr/>
        <p:txBody>
          <a:bodyPr/>
          <a:lstStyle/>
          <a:p>
            <a:r>
              <a:rPr lang="en-US" dirty="0">
                <a:solidFill>
                  <a:schemeClr val="accent6">
                    <a:lumMod val="50000"/>
                  </a:schemeClr>
                </a:solidFill>
              </a:rPr>
              <a:t>Process for Question Formulation</a:t>
            </a:r>
          </a:p>
        </p:txBody>
      </p:sp>
      <p:sp>
        <p:nvSpPr>
          <p:cNvPr id="2" name="Content Placeholder 1">
            <a:extLst>
              <a:ext uri="{FF2B5EF4-FFF2-40B4-BE49-F238E27FC236}">
                <a16:creationId xmlns:a16="http://schemas.microsoft.com/office/drawing/2014/main" id="{CBF8B81A-A7B5-56AE-4B3A-349087B3BFCA}"/>
              </a:ext>
            </a:extLst>
          </p:cNvPr>
          <p:cNvSpPr>
            <a:spLocks noGrp="1"/>
          </p:cNvSpPr>
          <p:nvPr>
            <p:ph idx="1"/>
          </p:nvPr>
        </p:nvSpPr>
        <p:spPr>
          <a:xfrm>
            <a:off x="2383032" y="1606507"/>
            <a:ext cx="7425936" cy="4230629"/>
          </a:xfrm>
        </p:spPr>
        <p:txBody>
          <a:bodyPr>
            <a:normAutofit fontScale="92500" lnSpcReduction="10000"/>
          </a:bodyPr>
          <a:lstStyle/>
          <a:p>
            <a:pPr marL="285750" indent="-285750">
              <a:buSzPct val="150000"/>
              <a:buBlip>
                <a:blip r:embed="rId2"/>
              </a:buBlip>
            </a:pPr>
            <a:r>
              <a:rPr lang="en-US" dirty="0"/>
              <a:t>Pick a topic, do some preliminary research</a:t>
            </a:r>
          </a:p>
          <a:p>
            <a:pPr marL="285750" indent="-285750">
              <a:buSzPct val="150000"/>
              <a:buBlip>
                <a:blip r:embed="rId2"/>
              </a:buBlip>
            </a:pPr>
            <a:r>
              <a:rPr lang="en-US" dirty="0"/>
              <a:t>Write down as many questions as you can that relate to a topic (no questions are ‘dumb’ questions… they help lead us to others)</a:t>
            </a:r>
          </a:p>
          <a:p>
            <a:pPr marL="285750" indent="-285750">
              <a:buSzPct val="150000"/>
              <a:buBlip>
                <a:blip r:embed="rId2"/>
              </a:buBlip>
            </a:pPr>
            <a:r>
              <a:rPr lang="en-US" dirty="0"/>
              <a:t>To improve, make sure the questions you prioritize:</a:t>
            </a:r>
          </a:p>
          <a:p>
            <a:pPr marL="971516" lvl="1" indent="-285750">
              <a:buClr>
                <a:srgbClr val="315C77"/>
              </a:buClr>
              <a:buSzPct val="120000"/>
              <a:buFont typeface="Wingdings" panose="05000000000000000000" pitchFamily="2" charset="2"/>
              <a:buChar char="ü"/>
            </a:pPr>
            <a:r>
              <a:rPr lang="en-US" dirty="0"/>
              <a:t>are open-ended</a:t>
            </a:r>
          </a:p>
          <a:p>
            <a:pPr marL="971516" lvl="1" indent="-285750">
              <a:buClr>
                <a:srgbClr val="315C77"/>
              </a:buClr>
              <a:buSzPct val="120000"/>
              <a:buFont typeface="Wingdings" panose="05000000000000000000" pitchFamily="2" charset="2"/>
              <a:buChar char="ü"/>
            </a:pPr>
            <a:r>
              <a:rPr lang="en-US" dirty="0"/>
              <a:t>require a judgment (argumentative)</a:t>
            </a:r>
          </a:p>
          <a:p>
            <a:pPr marL="971516" lvl="1" indent="-285750">
              <a:buClr>
                <a:srgbClr val="315C77"/>
              </a:buClr>
              <a:buSzPct val="120000"/>
              <a:buFont typeface="Wingdings" panose="05000000000000000000" pitchFamily="2" charset="2"/>
              <a:buChar char="ü"/>
            </a:pPr>
            <a:r>
              <a:rPr lang="en-US" dirty="0"/>
              <a:t>are researchable (there is material related to the question available, and it’s credible and considerate)</a:t>
            </a:r>
          </a:p>
          <a:p>
            <a:pPr marL="971516" lvl="1" indent="-285750">
              <a:buClr>
                <a:srgbClr val="315C77"/>
              </a:buClr>
              <a:buSzPct val="120000"/>
              <a:buFont typeface="Wingdings" panose="05000000000000000000" pitchFamily="2" charset="2"/>
              <a:buChar char="ü"/>
            </a:pPr>
            <a:r>
              <a:rPr lang="en-US" dirty="0"/>
              <a:t>involve ongoing debates</a:t>
            </a:r>
          </a:p>
          <a:p>
            <a:pPr marL="971516" lvl="1" indent="-285750">
              <a:buClr>
                <a:srgbClr val="315C77"/>
              </a:buClr>
              <a:buSzPct val="120000"/>
              <a:buFont typeface="Wingdings" panose="05000000000000000000" pitchFamily="2" charset="2"/>
              <a:buChar char="ü"/>
            </a:pPr>
            <a:r>
              <a:rPr lang="en-US" dirty="0"/>
              <a:t>contain a variety of valuable, different perspectives (what two—or-more-sides exist on the issue?)</a:t>
            </a:r>
          </a:p>
          <a:p>
            <a:pPr marL="971516" lvl="1" indent="-285750">
              <a:buClr>
                <a:srgbClr val="315C77"/>
              </a:buClr>
              <a:buSzPct val="120000"/>
              <a:buFont typeface="Wingdings" panose="05000000000000000000" pitchFamily="2" charset="2"/>
              <a:buChar char="ü"/>
            </a:pPr>
            <a:r>
              <a:rPr lang="en-US" dirty="0"/>
              <a:t>limited to single questions</a:t>
            </a:r>
          </a:p>
          <a:p>
            <a:pPr marL="971516" lvl="1" indent="-285750">
              <a:buClr>
                <a:srgbClr val="315C77"/>
              </a:buClr>
              <a:buSzPct val="120000"/>
              <a:buFont typeface="Wingdings" panose="05000000000000000000" pitchFamily="2" charset="2"/>
              <a:buChar char="ü"/>
            </a:pPr>
            <a:r>
              <a:rPr lang="en-US" dirty="0"/>
              <a:t>within the proper scope of the assignment</a:t>
            </a:r>
          </a:p>
          <a:p>
            <a:pPr marL="285750" indent="-285750">
              <a:buSzPct val="150000"/>
              <a:buBlip>
                <a:blip r:embed="rId2"/>
              </a:buBlip>
            </a:pPr>
            <a:r>
              <a:rPr lang="en-US" dirty="0"/>
              <a:t>Rank the questions based on interest, relevance, and </a:t>
            </a:r>
            <a:r>
              <a:rPr lang="en-US" dirty="0" err="1"/>
              <a:t>researchability</a:t>
            </a:r>
            <a:endParaRPr lang="en-US" dirty="0"/>
          </a:p>
          <a:p>
            <a:pPr marL="285750" indent="-285750">
              <a:buSzPct val="150000"/>
              <a:buBlip>
                <a:blip r:embed="rId2"/>
              </a:buBlip>
            </a:pPr>
            <a:r>
              <a:rPr lang="en-US" dirty="0"/>
              <a:t>Do a little more preliminary research to narrow the selection</a:t>
            </a:r>
          </a:p>
          <a:p>
            <a:pPr marL="285750" indent="-285750">
              <a:buSzPct val="150000"/>
              <a:buBlip>
                <a:blip r:embed="rId2"/>
              </a:buBlip>
            </a:pPr>
            <a:r>
              <a:rPr lang="en-US" dirty="0"/>
              <a:t>Select and begin “capital R” Research</a:t>
            </a:r>
          </a:p>
          <a:p>
            <a:endParaRPr lang="en-US" dirty="0"/>
          </a:p>
        </p:txBody>
      </p:sp>
    </p:spTree>
    <p:extLst>
      <p:ext uri="{BB962C8B-B14F-4D97-AF65-F5344CB8AC3E}">
        <p14:creationId xmlns:p14="http://schemas.microsoft.com/office/powerpoint/2010/main" val="1642260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81A3439-5B5D-5090-C358-673D5D68DD1D}"/>
              </a:ext>
            </a:extLst>
          </p:cNvPr>
          <p:cNvSpPr>
            <a:spLocks noGrp="1"/>
          </p:cNvSpPr>
          <p:nvPr>
            <p:ph type="title"/>
          </p:nvPr>
        </p:nvSpPr>
        <p:spPr/>
        <p:txBody>
          <a:bodyPr/>
          <a:lstStyle/>
          <a:p>
            <a:r>
              <a:rPr lang="en-US" dirty="0">
                <a:solidFill>
                  <a:srgbClr val="315C77"/>
                </a:solidFill>
              </a:rPr>
              <a:t>Some Examples</a:t>
            </a:r>
          </a:p>
        </p:txBody>
      </p:sp>
      <p:sp>
        <p:nvSpPr>
          <p:cNvPr id="2" name="Rectangle: Rounded Corners 1">
            <a:extLst>
              <a:ext uri="{FF2B5EF4-FFF2-40B4-BE49-F238E27FC236}">
                <a16:creationId xmlns:a16="http://schemas.microsoft.com/office/drawing/2014/main" id="{5D593DF2-4F2E-9A16-504D-00B8D2C9198A}"/>
              </a:ext>
            </a:extLst>
          </p:cNvPr>
          <p:cNvSpPr/>
          <p:nvPr/>
        </p:nvSpPr>
        <p:spPr>
          <a:xfrm>
            <a:off x="1009090" y="1465991"/>
            <a:ext cx="1359526" cy="773762"/>
          </a:xfrm>
          <a:prstGeom prst="roundRect">
            <a:avLst/>
          </a:prstGeom>
          <a:solidFill>
            <a:srgbClr val="4A89B1">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Unclear Question</a:t>
            </a:r>
          </a:p>
        </p:txBody>
      </p:sp>
      <p:sp>
        <p:nvSpPr>
          <p:cNvPr id="5" name="TextBox 4">
            <a:extLst>
              <a:ext uri="{FF2B5EF4-FFF2-40B4-BE49-F238E27FC236}">
                <a16:creationId xmlns:a16="http://schemas.microsoft.com/office/drawing/2014/main" id="{228E97C3-A048-925F-49CB-BFB750BC225C}"/>
              </a:ext>
            </a:extLst>
          </p:cNvPr>
          <p:cNvSpPr txBox="1"/>
          <p:nvPr/>
        </p:nvSpPr>
        <p:spPr>
          <a:xfrm>
            <a:off x="903039" y="2316695"/>
            <a:ext cx="1711944" cy="1154162"/>
          </a:xfrm>
          <a:prstGeom prst="rect">
            <a:avLst/>
          </a:prstGeom>
          <a:noFill/>
        </p:spPr>
        <p:txBody>
          <a:bodyPr wrap="square" rtlCol="0">
            <a:spAutoFit/>
          </a:bodyPr>
          <a:lstStyle/>
          <a:p>
            <a:r>
              <a:rPr lang="en-US" sz="1600" dirty="0">
                <a:latin typeface="+mj-lt"/>
              </a:rPr>
              <a:t>Why are social networking sites harmful?</a:t>
            </a:r>
          </a:p>
          <a:p>
            <a:endParaRPr lang="en-US" dirty="0"/>
          </a:p>
        </p:txBody>
      </p:sp>
      <p:sp>
        <p:nvSpPr>
          <p:cNvPr id="3" name="Rectangle: Rounded Corners 2">
            <a:extLst>
              <a:ext uri="{FF2B5EF4-FFF2-40B4-BE49-F238E27FC236}">
                <a16:creationId xmlns:a16="http://schemas.microsoft.com/office/drawing/2014/main" id="{9F6AC0F5-CD04-41CE-11EC-AA192C7C580C}"/>
              </a:ext>
            </a:extLst>
          </p:cNvPr>
          <p:cNvSpPr/>
          <p:nvPr/>
        </p:nvSpPr>
        <p:spPr>
          <a:xfrm>
            <a:off x="1009090" y="3865667"/>
            <a:ext cx="1359526" cy="773762"/>
          </a:xfrm>
          <a:prstGeom prst="roundRect">
            <a:avLst/>
          </a:prstGeom>
          <a:solidFill>
            <a:srgbClr val="4A8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Clear</a:t>
            </a:r>
          </a:p>
        </p:txBody>
      </p:sp>
      <p:sp>
        <p:nvSpPr>
          <p:cNvPr id="6" name="TextBox 5">
            <a:extLst>
              <a:ext uri="{FF2B5EF4-FFF2-40B4-BE49-F238E27FC236}">
                <a16:creationId xmlns:a16="http://schemas.microsoft.com/office/drawing/2014/main" id="{B6BBF88B-564B-9205-3B39-31D6FA120AA1}"/>
              </a:ext>
            </a:extLst>
          </p:cNvPr>
          <p:cNvSpPr txBox="1"/>
          <p:nvPr/>
        </p:nvSpPr>
        <p:spPr>
          <a:xfrm>
            <a:off x="373589" y="4724865"/>
            <a:ext cx="2770844" cy="1077218"/>
          </a:xfrm>
          <a:prstGeom prst="rect">
            <a:avLst/>
          </a:prstGeom>
          <a:noFill/>
        </p:spPr>
        <p:txBody>
          <a:bodyPr wrap="square" rtlCol="0">
            <a:spAutoFit/>
          </a:bodyPr>
          <a:lstStyle/>
          <a:p>
            <a:r>
              <a:rPr lang="en-US" sz="1600" dirty="0">
                <a:latin typeface="+mj-lt"/>
              </a:rPr>
              <a:t>How are online users experiencing or addressing privacy issues on social media sites like Facebook and Twitter?</a:t>
            </a:r>
            <a:endParaRPr lang="en-US" dirty="0"/>
          </a:p>
        </p:txBody>
      </p:sp>
      <p:sp>
        <p:nvSpPr>
          <p:cNvPr id="4" name="Arrow: Down 3">
            <a:extLst>
              <a:ext uri="{FF2B5EF4-FFF2-40B4-BE49-F238E27FC236}">
                <a16:creationId xmlns:a16="http://schemas.microsoft.com/office/drawing/2014/main" id="{9C908D28-98D4-F644-0E70-FBAC93BD6164}"/>
              </a:ext>
              <a:ext uri="{C183D7F6-B498-43B3-948B-1728B52AA6E4}">
                <adec:decorative xmlns:adec="http://schemas.microsoft.com/office/drawing/2017/decorative" val="1"/>
              </a:ext>
            </a:extLst>
          </p:cNvPr>
          <p:cNvSpPr/>
          <p:nvPr/>
        </p:nvSpPr>
        <p:spPr>
          <a:xfrm>
            <a:off x="1554859" y="3255256"/>
            <a:ext cx="267987" cy="431203"/>
          </a:xfrm>
          <a:prstGeom prst="down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BFB710A-7DB8-98C2-3B9A-744C3D8EF639}"/>
              </a:ext>
            </a:extLst>
          </p:cNvPr>
          <p:cNvSpPr/>
          <p:nvPr/>
        </p:nvSpPr>
        <p:spPr>
          <a:xfrm>
            <a:off x="4973513" y="1465991"/>
            <a:ext cx="1359526" cy="773762"/>
          </a:xfrm>
          <a:prstGeom prst="roundRect">
            <a:avLst/>
          </a:prstGeom>
          <a:solidFill>
            <a:srgbClr val="4A89B1">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Too Simple</a:t>
            </a:r>
          </a:p>
        </p:txBody>
      </p:sp>
      <p:sp>
        <p:nvSpPr>
          <p:cNvPr id="16" name="TextBox 15">
            <a:extLst>
              <a:ext uri="{FF2B5EF4-FFF2-40B4-BE49-F238E27FC236}">
                <a16:creationId xmlns:a16="http://schemas.microsoft.com/office/drawing/2014/main" id="{76BEFE28-A6BE-C6F0-F667-7A648E44D334}"/>
              </a:ext>
            </a:extLst>
          </p:cNvPr>
          <p:cNvSpPr txBox="1"/>
          <p:nvPr/>
        </p:nvSpPr>
        <p:spPr>
          <a:xfrm>
            <a:off x="4773282" y="2325189"/>
            <a:ext cx="1911273" cy="1154162"/>
          </a:xfrm>
          <a:prstGeom prst="rect">
            <a:avLst/>
          </a:prstGeom>
          <a:noFill/>
        </p:spPr>
        <p:txBody>
          <a:bodyPr wrap="square" rtlCol="0">
            <a:spAutoFit/>
          </a:bodyPr>
          <a:lstStyle/>
          <a:p>
            <a:r>
              <a:rPr lang="en-US" sz="1600" dirty="0">
                <a:latin typeface="+mj-lt"/>
              </a:rPr>
              <a:t>How are doctors addressing diabetes in the United States?</a:t>
            </a:r>
          </a:p>
          <a:p>
            <a:endParaRPr lang="en-US" dirty="0"/>
          </a:p>
        </p:txBody>
      </p:sp>
      <p:sp>
        <p:nvSpPr>
          <p:cNvPr id="14" name="Rectangle: Rounded Corners 13">
            <a:extLst>
              <a:ext uri="{FF2B5EF4-FFF2-40B4-BE49-F238E27FC236}">
                <a16:creationId xmlns:a16="http://schemas.microsoft.com/office/drawing/2014/main" id="{37FCA770-5FFC-D333-036A-9406E9005A90}"/>
              </a:ext>
            </a:extLst>
          </p:cNvPr>
          <p:cNvSpPr/>
          <p:nvPr/>
        </p:nvSpPr>
        <p:spPr>
          <a:xfrm>
            <a:off x="4973513" y="3865667"/>
            <a:ext cx="1359526" cy="773762"/>
          </a:xfrm>
          <a:prstGeom prst="roundRect">
            <a:avLst/>
          </a:prstGeom>
          <a:solidFill>
            <a:srgbClr val="4A8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Complex</a:t>
            </a:r>
          </a:p>
        </p:txBody>
      </p:sp>
      <p:sp>
        <p:nvSpPr>
          <p:cNvPr id="17" name="TextBox 16">
            <a:extLst>
              <a:ext uri="{FF2B5EF4-FFF2-40B4-BE49-F238E27FC236}">
                <a16:creationId xmlns:a16="http://schemas.microsoft.com/office/drawing/2014/main" id="{8AAF8E3A-C970-963E-B332-A55915382ADA}"/>
              </a:ext>
            </a:extLst>
          </p:cNvPr>
          <p:cNvSpPr txBox="1"/>
          <p:nvPr/>
        </p:nvSpPr>
        <p:spPr>
          <a:xfrm>
            <a:off x="3744593" y="4724865"/>
            <a:ext cx="4085351" cy="1323439"/>
          </a:xfrm>
          <a:prstGeom prst="rect">
            <a:avLst/>
          </a:prstGeom>
          <a:noFill/>
        </p:spPr>
        <p:txBody>
          <a:bodyPr wrap="square" rtlCol="0">
            <a:spAutoFit/>
          </a:bodyPr>
          <a:lstStyle/>
          <a:p>
            <a:r>
              <a:rPr lang="en-US" sz="1600" dirty="0">
                <a:latin typeface="+mj-lt"/>
              </a:rPr>
              <a:t>Based on the common traits of those who have Type II Diabetes in the US, how can these commonalities be used to effectively aid the medical community in establishing routine preventative measures? </a:t>
            </a:r>
            <a:endParaRPr lang="en-US" dirty="0"/>
          </a:p>
        </p:txBody>
      </p:sp>
      <p:sp>
        <p:nvSpPr>
          <p:cNvPr id="15" name="Arrow: Down 14">
            <a:extLst>
              <a:ext uri="{FF2B5EF4-FFF2-40B4-BE49-F238E27FC236}">
                <a16:creationId xmlns:a16="http://schemas.microsoft.com/office/drawing/2014/main" id="{FDBF9094-8C2C-C8AF-0048-16D1A0E16268}"/>
              </a:ext>
              <a:ext uri="{C183D7F6-B498-43B3-948B-1728B52AA6E4}">
                <adec:decorative xmlns:adec="http://schemas.microsoft.com/office/drawing/2017/decorative" val="1"/>
              </a:ext>
            </a:extLst>
          </p:cNvPr>
          <p:cNvSpPr/>
          <p:nvPr/>
        </p:nvSpPr>
        <p:spPr>
          <a:xfrm>
            <a:off x="5519282" y="3255257"/>
            <a:ext cx="267987" cy="431203"/>
          </a:xfrm>
          <a:prstGeom prst="down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667DED9-9A73-2695-F192-87662F2E31BE}"/>
              </a:ext>
            </a:extLst>
          </p:cNvPr>
          <p:cNvSpPr/>
          <p:nvPr/>
        </p:nvSpPr>
        <p:spPr>
          <a:xfrm>
            <a:off x="9089782" y="1465991"/>
            <a:ext cx="1427853" cy="773762"/>
          </a:xfrm>
          <a:prstGeom prst="roundRect">
            <a:avLst/>
          </a:prstGeom>
          <a:solidFill>
            <a:srgbClr val="4A89B1">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Unfocused</a:t>
            </a:r>
          </a:p>
        </p:txBody>
      </p:sp>
      <p:sp>
        <p:nvSpPr>
          <p:cNvPr id="22" name="TextBox 21">
            <a:extLst>
              <a:ext uri="{FF2B5EF4-FFF2-40B4-BE49-F238E27FC236}">
                <a16:creationId xmlns:a16="http://schemas.microsoft.com/office/drawing/2014/main" id="{1C3CC6C0-6CE4-ABF7-AA66-24EE94215521}"/>
              </a:ext>
            </a:extLst>
          </p:cNvPr>
          <p:cNvSpPr txBox="1"/>
          <p:nvPr/>
        </p:nvSpPr>
        <p:spPr>
          <a:xfrm>
            <a:off x="8947736" y="2316697"/>
            <a:ext cx="1711944" cy="1154162"/>
          </a:xfrm>
          <a:prstGeom prst="rect">
            <a:avLst/>
          </a:prstGeom>
          <a:noFill/>
        </p:spPr>
        <p:txBody>
          <a:bodyPr wrap="square" rtlCol="0">
            <a:spAutoFit/>
          </a:bodyPr>
          <a:lstStyle/>
          <a:p>
            <a:r>
              <a:rPr lang="en-US" sz="1600" dirty="0">
                <a:latin typeface="+mj-lt"/>
              </a:rPr>
              <a:t>What is the effect of global warming on our climate?</a:t>
            </a:r>
          </a:p>
          <a:p>
            <a:endParaRPr lang="en-US" dirty="0"/>
          </a:p>
        </p:txBody>
      </p:sp>
      <p:sp>
        <p:nvSpPr>
          <p:cNvPr id="20" name="Rectangle: Rounded Corners 19">
            <a:extLst>
              <a:ext uri="{FF2B5EF4-FFF2-40B4-BE49-F238E27FC236}">
                <a16:creationId xmlns:a16="http://schemas.microsoft.com/office/drawing/2014/main" id="{8E774536-6897-FDCB-7883-7EBB306C844F}"/>
              </a:ext>
            </a:extLst>
          </p:cNvPr>
          <p:cNvSpPr/>
          <p:nvPr/>
        </p:nvSpPr>
        <p:spPr>
          <a:xfrm>
            <a:off x="9089783" y="3865667"/>
            <a:ext cx="1427852" cy="773762"/>
          </a:xfrm>
          <a:prstGeom prst="roundRect">
            <a:avLst/>
          </a:prstGeom>
          <a:solidFill>
            <a:srgbClr val="4A8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Focused</a:t>
            </a:r>
          </a:p>
        </p:txBody>
      </p:sp>
      <p:sp>
        <p:nvSpPr>
          <p:cNvPr id="23" name="TextBox 22">
            <a:extLst>
              <a:ext uri="{FF2B5EF4-FFF2-40B4-BE49-F238E27FC236}">
                <a16:creationId xmlns:a16="http://schemas.microsoft.com/office/drawing/2014/main" id="{F8DB509B-66CC-FA6E-9F0B-9ACE738B0C33}"/>
              </a:ext>
            </a:extLst>
          </p:cNvPr>
          <p:cNvSpPr txBox="1"/>
          <p:nvPr/>
        </p:nvSpPr>
        <p:spPr>
          <a:xfrm>
            <a:off x="8518117" y="4724865"/>
            <a:ext cx="2770844" cy="1323439"/>
          </a:xfrm>
          <a:prstGeom prst="rect">
            <a:avLst/>
          </a:prstGeom>
          <a:noFill/>
        </p:spPr>
        <p:txBody>
          <a:bodyPr wrap="square" rtlCol="0">
            <a:spAutoFit/>
          </a:bodyPr>
          <a:lstStyle/>
          <a:p>
            <a:r>
              <a:rPr lang="en-US" sz="1600" dirty="0">
                <a:latin typeface="+mj-lt"/>
              </a:rPr>
              <a:t>How has glacial melting affected the mating processes of specific species of Penguins in Antarctica over the last two decades?</a:t>
            </a:r>
          </a:p>
        </p:txBody>
      </p:sp>
      <p:sp>
        <p:nvSpPr>
          <p:cNvPr id="21" name="Arrow: Down 20">
            <a:extLst>
              <a:ext uri="{FF2B5EF4-FFF2-40B4-BE49-F238E27FC236}">
                <a16:creationId xmlns:a16="http://schemas.microsoft.com/office/drawing/2014/main" id="{CEBCADAF-7F76-E315-D9D4-C92602896AE3}"/>
              </a:ext>
              <a:ext uri="{C183D7F6-B498-43B3-948B-1728B52AA6E4}">
                <adec:decorative xmlns:adec="http://schemas.microsoft.com/office/drawing/2017/decorative" val="1"/>
              </a:ext>
            </a:extLst>
          </p:cNvPr>
          <p:cNvSpPr/>
          <p:nvPr/>
        </p:nvSpPr>
        <p:spPr>
          <a:xfrm>
            <a:off x="9669714" y="3255256"/>
            <a:ext cx="267987" cy="431203"/>
          </a:xfrm>
          <a:prstGeom prst="down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049251"/>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D635758-8D45-AF62-3C09-A4A6891E316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823" y="2096671"/>
            <a:ext cx="3543375" cy="893324"/>
          </a:xfrm>
          <a:prstGeom prst="rect">
            <a:avLst/>
          </a:prstGeom>
        </p:spPr>
      </p:pic>
      <p:pic>
        <p:nvPicPr>
          <p:cNvPr id="15" name="Picture 14">
            <a:extLst>
              <a:ext uri="{FF2B5EF4-FFF2-40B4-BE49-F238E27FC236}">
                <a16:creationId xmlns:a16="http://schemas.microsoft.com/office/drawing/2014/main" id="{3EA5F175-D0B9-E66E-F915-B47AF6F081A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802" y="2096671"/>
            <a:ext cx="3543375" cy="893324"/>
          </a:xfrm>
          <a:prstGeom prst="rect">
            <a:avLst/>
          </a:prstGeom>
        </p:spPr>
      </p:pic>
      <p:sp>
        <p:nvSpPr>
          <p:cNvPr id="2" name="Title 1">
            <a:extLst>
              <a:ext uri="{FF2B5EF4-FFF2-40B4-BE49-F238E27FC236}">
                <a16:creationId xmlns:a16="http://schemas.microsoft.com/office/drawing/2014/main" id="{539F28E2-D696-B3E0-A018-3EFEC0685449}"/>
              </a:ext>
            </a:extLst>
          </p:cNvPr>
          <p:cNvSpPr>
            <a:spLocks noGrp="1"/>
          </p:cNvSpPr>
          <p:nvPr>
            <p:ph type="title"/>
          </p:nvPr>
        </p:nvSpPr>
        <p:spPr/>
        <p:txBody>
          <a:bodyPr/>
          <a:lstStyle/>
          <a:p>
            <a:r>
              <a:rPr lang="en-US" dirty="0">
                <a:solidFill>
                  <a:schemeClr val="accent6">
                    <a:lumMod val="50000"/>
                  </a:schemeClr>
                </a:solidFill>
              </a:rPr>
              <a:t>Setting a Good Question Framework</a:t>
            </a:r>
          </a:p>
        </p:txBody>
      </p:sp>
      <p:sp>
        <p:nvSpPr>
          <p:cNvPr id="14" name="Subtitle 2">
            <a:extLst>
              <a:ext uri="{FF2B5EF4-FFF2-40B4-BE49-F238E27FC236}">
                <a16:creationId xmlns:a16="http://schemas.microsoft.com/office/drawing/2014/main" id="{8D7D37D2-5C5F-0FFC-703E-F6A5D88C9944}"/>
              </a:ext>
            </a:extLst>
          </p:cNvPr>
          <p:cNvSpPr txBox="1">
            <a:spLocks/>
          </p:cNvSpPr>
          <p:nvPr/>
        </p:nvSpPr>
        <p:spPr>
          <a:xfrm>
            <a:off x="1561707" y="1363428"/>
            <a:ext cx="9068585" cy="638269"/>
          </a:xfrm>
          <a:prstGeom prst="rect">
            <a:avLst/>
          </a:prstGeom>
        </p:spPr>
        <p:txBody>
          <a:bodyPr vert="horz" lIns="91440" tIns="45720" rIns="91440" bIns="45720" rtlCol="0">
            <a:normAutofit/>
          </a:bodyPr>
          <a:lstStyle>
            <a:lvl1pPr marL="0" indent="0" algn="l" defTabSz="914354" rtl="0" eaLnBrk="1" latinLnBrk="0" hangingPunct="1">
              <a:lnSpc>
                <a:spcPct val="90000"/>
              </a:lnSpc>
              <a:spcBef>
                <a:spcPts val="1000"/>
              </a:spcBef>
              <a:buFont typeface="Arial" panose="020B0604020202020204" pitchFamily="34" charset="0"/>
              <a:buNone/>
              <a:defRPr sz="1600" kern="1200">
                <a:solidFill>
                  <a:schemeClr val="tx1"/>
                </a:solidFill>
                <a:latin typeface="+mj-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pPr>
            <a:r>
              <a:rPr lang="en-US" sz="2800" dirty="0">
                <a:solidFill>
                  <a:srgbClr val="315C77"/>
                </a:solidFill>
                <a:latin typeface="Bodoni MT Condensed" panose="02070606080606020203" pitchFamily="18" charset="0"/>
              </a:rPr>
              <a:t>Considering Scope, Delimitation</a:t>
            </a:r>
          </a:p>
        </p:txBody>
      </p:sp>
      <p:sp>
        <p:nvSpPr>
          <p:cNvPr id="16" name="TextBox 15">
            <a:extLst>
              <a:ext uri="{FF2B5EF4-FFF2-40B4-BE49-F238E27FC236}">
                <a16:creationId xmlns:a16="http://schemas.microsoft.com/office/drawing/2014/main" id="{0234C800-80BE-1DEF-7BE0-2FCBB0B2FD28}"/>
              </a:ext>
            </a:extLst>
          </p:cNvPr>
          <p:cNvSpPr txBox="1"/>
          <p:nvPr/>
        </p:nvSpPr>
        <p:spPr>
          <a:xfrm>
            <a:off x="1662543" y="2205584"/>
            <a:ext cx="2613891" cy="584775"/>
          </a:xfrm>
          <a:prstGeom prst="rect">
            <a:avLst/>
          </a:prstGeom>
          <a:noFill/>
        </p:spPr>
        <p:txBody>
          <a:bodyPr wrap="square" rtlCol="0">
            <a:spAutoFit/>
          </a:bodyPr>
          <a:lstStyle/>
          <a:p>
            <a:r>
              <a:rPr lang="en-US" sz="3200" b="1" dirty="0">
                <a:solidFill>
                  <a:schemeClr val="bg1"/>
                </a:solidFill>
                <a:latin typeface="+mj-lt"/>
              </a:rPr>
              <a:t>SCOPE</a:t>
            </a:r>
          </a:p>
        </p:txBody>
      </p:sp>
      <p:sp>
        <p:nvSpPr>
          <p:cNvPr id="3" name="Content Placeholder 2">
            <a:extLst>
              <a:ext uri="{FF2B5EF4-FFF2-40B4-BE49-F238E27FC236}">
                <a16:creationId xmlns:a16="http://schemas.microsoft.com/office/drawing/2014/main" id="{14C60EA0-2C46-7EDC-2C38-CB95856ACA65}"/>
              </a:ext>
            </a:extLst>
          </p:cNvPr>
          <p:cNvSpPr>
            <a:spLocks noGrp="1"/>
          </p:cNvSpPr>
          <p:nvPr>
            <p:ph sz="half" idx="1"/>
          </p:nvPr>
        </p:nvSpPr>
        <p:spPr>
          <a:xfrm>
            <a:off x="1020717" y="3192167"/>
            <a:ext cx="4175585" cy="2405529"/>
          </a:xfrm>
          <a:custGeom>
            <a:avLst/>
            <a:gdLst>
              <a:gd name="connsiteX0" fmla="*/ 0 w 4175585"/>
              <a:gd name="connsiteY0" fmla="*/ 0 h 2405529"/>
              <a:gd name="connsiteX1" fmla="*/ 4175585 w 4175585"/>
              <a:gd name="connsiteY1" fmla="*/ 0 h 2405529"/>
              <a:gd name="connsiteX2" fmla="*/ 4175585 w 4175585"/>
              <a:gd name="connsiteY2" fmla="*/ 2405529 h 2405529"/>
              <a:gd name="connsiteX3" fmla="*/ 0 w 4175585"/>
              <a:gd name="connsiteY3" fmla="*/ 2405529 h 2405529"/>
              <a:gd name="connsiteX4" fmla="*/ 0 w 4175585"/>
              <a:gd name="connsiteY4" fmla="*/ 0 h 240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5585" h="2405529" fill="none" extrusionOk="0">
                <a:moveTo>
                  <a:pt x="0" y="0"/>
                </a:moveTo>
                <a:cubicBezTo>
                  <a:pt x="1641842" y="-49533"/>
                  <a:pt x="2522111" y="-14809"/>
                  <a:pt x="4175585" y="0"/>
                </a:cubicBezTo>
                <a:cubicBezTo>
                  <a:pt x="4263224" y="273086"/>
                  <a:pt x="4102906" y="1430818"/>
                  <a:pt x="4175585" y="2405529"/>
                </a:cubicBezTo>
                <a:cubicBezTo>
                  <a:pt x="2101018" y="2357298"/>
                  <a:pt x="1148473" y="2489984"/>
                  <a:pt x="0" y="2405529"/>
                </a:cubicBezTo>
                <a:cubicBezTo>
                  <a:pt x="-38581" y="1538536"/>
                  <a:pt x="63341" y="1098287"/>
                  <a:pt x="0" y="0"/>
                </a:cubicBezTo>
                <a:close/>
              </a:path>
              <a:path w="4175585" h="2405529" stroke="0" extrusionOk="0">
                <a:moveTo>
                  <a:pt x="0" y="0"/>
                </a:moveTo>
                <a:cubicBezTo>
                  <a:pt x="1905102" y="118645"/>
                  <a:pt x="2799005" y="116012"/>
                  <a:pt x="4175585" y="0"/>
                </a:cubicBezTo>
                <a:cubicBezTo>
                  <a:pt x="4042703" y="822945"/>
                  <a:pt x="4260536" y="1747200"/>
                  <a:pt x="4175585" y="2405529"/>
                </a:cubicBezTo>
                <a:cubicBezTo>
                  <a:pt x="3313023" y="2540129"/>
                  <a:pt x="1044892" y="2248333"/>
                  <a:pt x="0" y="2405529"/>
                </a:cubicBezTo>
                <a:cubicBezTo>
                  <a:pt x="-20187" y="2103174"/>
                  <a:pt x="-152480" y="1165981"/>
                  <a:pt x="0" y="0"/>
                </a:cubicBezTo>
                <a:close/>
              </a:path>
            </a:pathLst>
          </a:custGeom>
          <a:ln w="19050" cap="rnd">
            <a:noFill/>
            <a:extLst>
              <a:ext uri="{C807C97D-BFC1-408E-A445-0C87EB9F89A2}">
                <ask:lineSketchStyleProps xmlns:ask="http://schemas.microsoft.com/office/drawing/2018/sketchyshapes" sd="1219033472">
                  <ask:type>
                    <ask:lineSketchCurved/>
                  </ask:type>
                </ask:lineSketchStyleProps>
              </a:ext>
            </a:extLst>
          </a:ln>
        </p:spPr>
        <p:txBody>
          <a:bodyPr/>
          <a:lstStyle/>
          <a:p>
            <a:pPr algn="ctr"/>
            <a:r>
              <a:rPr lang="en-US" dirty="0"/>
              <a:t>Scope considers the boundaries set for the research project—including the kind of research, the theoretical focus and approach, and what considerations were made in setting limitations for what can be covered in the size and type of project. (For Task 1, the scope set by The College Board is a 1200-word report, and for Task 2, a 2000-word literature-based argument)</a:t>
            </a:r>
          </a:p>
          <a:p>
            <a:endParaRPr lang="en-US" dirty="0"/>
          </a:p>
        </p:txBody>
      </p:sp>
      <p:sp>
        <p:nvSpPr>
          <p:cNvPr id="17" name="TextBox 16">
            <a:extLst>
              <a:ext uri="{FF2B5EF4-FFF2-40B4-BE49-F238E27FC236}">
                <a16:creationId xmlns:a16="http://schemas.microsoft.com/office/drawing/2014/main" id="{21A408A0-CA22-2817-8A46-E7428DDA86C7}"/>
              </a:ext>
            </a:extLst>
          </p:cNvPr>
          <p:cNvSpPr txBox="1"/>
          <p:nvPr/>
        </p:nvSpPr>
        <p:spPr>
          <a:xfrm>
            <a:off x="7693298" y="2250945"/>
            <a:ext cx="2613891" cy="584775"/>
          </a:xfrm>
          <a:prstGeom prst="rect">
            <a:avLst/>
          </a:prstGeom>
          <a:noFill/>
        </p:spPr>
        <p:txBody>
          <a:bodyPr wrap="square" rtlCol="0">
            <a:spAutoFit/>
          </a:bodyPr>
          <a:lstStyle/>
          <a:p>
            <a:r>
              <a:rPr lang="en-US" sz="3200" b="1" dirty="0">
                <a:solidFill>
                  <a:schemeClr val="bg1"/>
                </a:solidFill>
                <a:latin typeface="+mj-lt"/>
              </a:rPr>
              <a:t>DELIMITATION</a:t>
            </a:r>
          </a:p>
        </p:txBody>
      </p:sp>
      <p:sp>
        <p:nvSpPr>
          <p:cNvPr id="4" name="Content Placeholder 3">
            <a:extLst>
              <a:ext uri="{FF2B5EF4-FFF2-40B4-BE49-F238E27FC236}">
                <a16:creationId xmlns:a16="http://schemas.microsoft.com/office/drawing/2014/main" id="{C4097C9E-357F-D114-3110-027E7462D2BB}"/>
              </a:ext>
            </a:extLst>
          </p:cNvPr>
          <p:cNvSpPr>
            <a:spLocks noGrp="1"/>
          </p:cNvSpPr>
          <p:nvPr>
            <p:ph sz="half" idx="2"/>
          </p:nvPr>
        </p:nvSpPr>
        <p:spPr>
          <a:xfrm>
            <a:off x="6541655" y="3192166"/>
            <a:ext cx="4719917" cy="2405529"/>
          </a:xfrm>
          <a:custGeom>
            <a:avLst/>
            <a:gdLst>
              <a:gd name="connsiteX0" fmla="*/ 0 w 4719917"/>
              <a:gd name="connsiteY0" fmla="*/ 0 h 2405529"/>
              <a:gd name="connsiteX1" fmla="*/ 4719917 w 4719917"/>
              <a:gd name="connsiteY1" fmla="*/ 0 h 2405529"/>
              <a:gd name="connsiteX2" fmla="*/ 4719917 w 4719917"/>
              <a:gd name="connsiteY2" fmla="*/ 2405529 h 2405529"/>
              <a:gd name="connsiteX3" fmla="*/ 0 w 4719917"/>
              <a:gd name="connsiteY3" fmla="*/ 2405529 h 2405529"/>
              <a:gd name="connsiteX4" fmla="*/ 0 w 4719917"/>
              <a:gd name="connsiteY4" fmla="*/ 0 h 240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9917" h="2405529" fill="none" extrusionOk="0">
                <a:moveTo>
                  <a:pt x="0" y="0"/>
                </a:moveTo>
                <a:cubicBezTo>
                  <a:pt x="1870161" y="-49533"/>
                  <a:pt x="3592493" y="-14809"/>
                  <a:pt x="4719917" y="0"/>
                </a:cubicBezTo>
                <a:cubicBezTo>
                  <a:pt x="4807556" y="273086"/>
                  <a:pt x="4647238" y="1430818"/>
                  <a:pt x="4719917" y="2405529"/>
                </a:cubicBezTo>
                <a:cubicBezTo>
                  <a:pt x="3712024" y="2357298"/>
                  <a:pt x="991237" y="2489984"/>
                  <a:pt x="0" y="2405529"/>
                </a:cubicBezTo>
                <a:cubicBezTo>
                  <a:pt x="-38581" y="1538536"/>
                  <a:pt x="63341" y="1098287"/>
                  <a:pt x="0" y="0"/>
                </a:cubicBezTo>
                <a:close/>
              </a:path>
              <a:path w="4719917" h="2405529" stroke="0" extrusionOk="0">
                <a:moveTo>
                  <a:pt x="0" y="0"/>
                </a:moveTo>
                <a:cubicBezTo>
                  <a:pt x="1773158" y="118645"/>
                  <a:pt x="2950358" y="116012"/>
                  <a:pt x="4719917" y="0"/>
                </a:cubicBezTo>
                <a:cubicBezTo>
                  <a:pt x="4587035" y="822945"/>
                  <a:pt x="4804868" y="1747200"/>
                  <a:pt x="4719917" y="2405529"/>
                </a:cubicBezTo>
                <a:cubicBezTo>
                  <a:pt x="4027080" y="2540129"/>
                  <a:pt x="1965642" y="2248333"/>
                  <a:pt x="0" y="2405529"/>
                </a:cubicBezTo>
                <a:cubicBezTo>
                  <a:pt x="-20187" y="2103174"/>
                  <a:pt x="-152480" y="1165981"/>
                  <a:pt x="0" y="0"/>
                </a:cubicBezTo>
                <a:close/>
              </a:path>
            </a:pathLst>
          </a:custGeom>
          <a:ln w="22225" cap="rnd">
            <a:noFill/>
            <a:extLst>
              <a:ext uri="{C807C97D-BFC1-408E-A445-0C87EB9F89A2}">
                <ask:lineSketchStyleProps xmlns:ask="http://schemas.microsoft.com/office/drawing/2018/sketchyshapes" sd="1219033472">
                  <ask:type>
                    <ask:lineSketchCurved/>
                  </ask:type>
                </ask:lineSketchStyleProps>
              </a:ext>
            </a:extLst>
          </a:ln>
        </p:spPr>
        <p:txBody>
          <a:bodyPr/>
          <a:lstStyle/>
          <a:p>
            <a:pPr algn="ctr"/>
            <a:r>
              <a:rPr lang="en-US" dirty="0"/>
              <a:t>Delimitation is set by the research explicitly and acknowledges all areas of the research project that are purposefully excluded for the sake of narrowing focus—includes things like isolating to certain variables (to the exclusion of others), to certain time frames, to certain populations, types of participants, relevant perspectives, etc. (with the goal of making the research timely, meaningful, and actionable)</a:t>
            </a:r>
          </a:p>
          <a:p>
            <a:endParaRPr lang="en-US" dirty="0"/>
          </a:p>
        </p:txBody>
      </p:sp>
      <p:pic>
        <p:nvPicPr>
          <p:cNvPr id="13" name="Picture 1">
            <a:extLst>
              <a:ext uri="{FF2B5EF4-FFF2-40B4-BE49-F238E27FC236}">
                <a16:creationId xmlns:a16="http://schemas.microsoft.com/office/drawing/2014/main" id="{7EE573B2-CAD7-2FFF-2A9A-88F98C63A057}"/>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70545" y="6088059"/>
            <a:ext cx="7583055" cy="404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241762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F28E2-D696-B3E0-A018-3EFEC0685449}"/>
              </a:ext>
            </a:extLst>
          </p:cNvPr>
          <p:cNvSpPr>
            <a:spLocks noGrp="1"/>
          </p:cNvSpPr>
          <p:nvPr>
            <p:ph type="title"/>
          </p:nvPr>
        </p:nvSpPr>
        <p:spPr/>
        <p:txBody>
          <a:bodyPr/>
          <a:lstStyle/>
          <a:p>
            <a:r>
              <a:rPr lang="en-US" dirty="0">
                <a:solidFill>
                  <a:schemeClr val="accent6">
                    <a:lumMod val="50000"/>
                  </a:schemeClr>
                </a:solidFill>
              </a:rPr>
              <a:t>Narrowing and Focusing</a:t>
            </a:r>
          </a:p>
        </p:txBody>
      </p:sp>
      <p:sp>
        <p:nvSpPr>
          <p:cNvPr id="14" name="Subtitle 2">
            <a:extLst>
              <a:ext uri="{FF2B5EF4-FFF2-40B4-BE49-F238E27FC236}">
                <a16:creationId xmlns:a16="http://schemas.microsoft.com/office/drawing/2014/main" id="{8D7D37D2-5C5F-0FFC-703E-F6A5D88C9944}"/>
              </a:ext>
            </a:extLst>
          </p:cNvPr>
          <p:cNvSpPr txBox="1">
            <a:spLocks/>
          </p:cNvSpPr>
          <p:nvPr/>
        </p:nvSpPr>
        <p:spPr>
          <a:xfrm>
            <a:off x="1561707" y="1363428"/>
            <a:ext cx="9068585" cy="638269"/>
          </a:xfrm>
          <a:prstGeom prst="rect">
            <a:avLst/>
          </a:prstGeom>
        </p:spPr>
        <p:txBody>
          <a:bodyPr vert="horz" lIns="91440" tIns="45720" rIns="91440" bIns="45720" rtlCol="0">
            <a:normAutofit/>
          </a:bodyPr>
          <a:lstStyle>
            <a:lvl1pPr marL="0" indent="0" algn="l" defTabSz="914354" rtl="0" eaLnBrk="1" latinLnBrk="0" hangingPunct="1">
              <a:lnSpc>
                <a:spcPct val="90000"/>
              </a:lnSpc>
              <a:spcBef>
                <a:spcPts val="1000"/>
              </a:spcBef>
              <a:buFont typeface="Arial" panose="020B0604020202020204" pitchFamily="34" charset="0"/>
              <a:buNone/>
              <a:defRPr sz="1600" kern="1200">
                <a:solidFill>
                  <a:schemeClr val="tx1"/>
                </a:solidFill>
                <a:latin typeface="+mj-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pPr>
            <a:r>
              <a:rPr lang="en-US" sz="2800" dirty="0">
                <a:solidFill>
                  <a:srgbClr val="315C77"/>
                </a:solidFill>
                <a:latin typeface="Bodoni MT Condensed" panose="02070606080606020203" pitchFamily="18" charset="0"/>
              </a:rPr>
              <a:t>Choosing Lenses and Perspectives</a:t>
            </a:r>
          </a:p>
        </p:txBody>
      </p:sp>
      <p:pic>
        <p:nvPicPr>
          <p:cNvPr id="23" name="Graphic 22" descr="Magnifying glass with solid fill">
            <a:extLst>
              <a:ext uri="{FF2B5EF4-FFF2-40B4-BE49-F238E27FC236}">
                <a16:creationId xmlns:a16="http://schemas.microsoft.com/office/drawing/2014/main" id="{CA8FEE4D-D4DC-0CDF-167A-10E71872C9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0544" y="2336189"/>
            <a:ext cx="638269" cy="638269"/>
          </a:xfrm>
          <a:prstGeom prst="rect">
            <a:avLst/>
          </a:prstGeom>
        </p:spPr>
      </p:pic>
      <p:sp>
        <p:nvSpPr>
          <p:cNvPr id="11" name="Rectangle: Rounded Corners 10">
            <a:extLst>
              <a:ext uri="{FF2B5EF4-FFF2-40B4-BE49-F238E27FC236}">
                <a16:creationId xmlns:a16="http://schemas.microsoft.com/office/drawing/2014/main" id="{3666936D-4EE3-FE26-973C-F0193A00F932}"/>
              </a:ext>
              <a:ext uri="{C183D7F6-B498-43B3-948B-1728B52AA6E4}">
                <adec:decorative xmlns:adec="http://schemas.microsoft.com/office/drawing/2017/decorative" val="1"/>
              </a:ext>
            </a:extLst>
          </p:cNvPr>
          <p:cNvSpPr/>
          <p:nvPr/>
        </p:nvSpPr>
        <p:spPr>
          <a:xfrm>
            <a:off x="2983345" y="2213133"/>
            <a:ext cx="6705600" cy="884382"/>
          </a:xfrm>
          <a:prstGeom prst="round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831D73CF-792B-32C1-5F29-76B009812C55}"/>
              </a:ext>
            </a:extLst>
          </p:cNvPr>
          <p:cNvSpPr>
            <a:spLocks noGrp="1"/>
          </p:cNvSpPr>
          <p:nvPr>
            <p:ph sz="half" idx="1"/>
          </p:nvPr>
        </p:nvSpPr>
        <p:spPr>
          <a:xfrm>
            <a:off x="3048000" y="2369671"/>
            <a:ext cx="6317673" cy="638269"/>
          </a:xfrm>
        </p:spPr>
        <p:txBody>
          <a:bodyPr>
            <a:normAutofit/>
          </a:bodyPr>
          <a:lstStyle/>
          <a:p>
            <a:r>
              <a:rPr lang="en-US" sz="1700" b="1" dirty="0"/>
              <a:t>Lenses: </a:t>
            </a:r>
            <a:r>
              <a:rPr lang="en-US" sz="1700" dirty="0"/>
              <a:t>overarching ways of knowing (filters for knowledge based on a particular epistemic approach or methods of inquiry by discipline)</a:t>
            </a:r>
          </a:p>
          <a:p>
            <a:endParaRPr lang="en-US" dirty="0"/>
          </a:p>
        </p:txBody>
      </p:sp>
      <p:pic>
        <p:nvPicPr>
          <p:cNvPr id="21" name="Graphic 20" descr="Thought bubble outline">
            <a:extLst>
              <a:ext uri="{FF2B5EF4-FFF2-40B4-BE49-F238E27FC236}">
                <a16:creationId xmlns:a16="http://schemas.microsoft.com/office/drawing/2014/main" id="{5A6CBB64-56C4-F9D8-7646-B268DE6CC1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70545" y="3989012"/>
            <a:ext cx="638269" cy="638269"/>
          </a:xfrm>
          <a:prstGeom prst="rect">
            <a:avLst/>
          </a:prstGeom>
        </p:spPr>
      </p:pic>
      <p:sp>
        <p:nvSpPr>
          <p:cNvPr id="10" name="Rectangle: Rounded Corners 9">
            <a:extLst>
              <a:ext uri="{FF2B5EF4-FFF2-40B4-BE49-F238E27FC236}">
                <a16:creationId xmlns:a16="http://schemas.microsoft.com/office/drawing/2014/main" id="{FAF8F23A-DAD8-7BAC-ED78-E30DE9C04B91}"/>
              </a:ext>
              <a:ext uri="{C183D7F6-B498-43B3-948B-1728B52AA6E4}">
                <adec:decorative xmlns:adec="http://schemas.microsoft.com/office/drawing/2017/decorative" val="1"/>
              </a:ext>
            </a:extLst>
          </p:cNvPr>
          <p:cNvSpPr/>
          <p:nvPr/>
        </p:nvSpPr>
        <p:spPr>
          <a:xfrm>
            <a:off x="2983345" y="3864911"/>
            <a:ext cx="6705600" cy="884382"/>
          </a:xfrm>
          <a:prstGeom prst="round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5">
            <a:extLst>
              <a:ext uri="{FF2B5EF4-FFF2-40B4-BE49-F238E27FC236}">
                <a16:creationId xmlns:a16="http://schemas.microsoft.com/office/drawing/2014/main" id="{DAD3DACA-BCBD-E4ED-6A84-AEC97B1E43A1}"/>
              </a:ext>
            </a:extLst>
          </p:cNvPr>
          <p:cNvSpPr txBox="1">
            <a:spLocks/>
          </p:cNvSpPr>
          <p:nvPr/>
        </p:nvSpPr>
        <p:spPr>
          <a:xfrm>
            <a:off x="3131127" y="4117146"/>
            <a:ext cx="6410036" cy="638269"/>
          </a:xfrm>
          <a:prstGeom prst="rect">
            <a:avLst/>
          </a:prstGeom>
          <a:ln cap="rnd">
            <a:noFill/>
            <a:extLst>
              <a:ext uri="{C807C97D-BFC1-408E-A445-0C87EB9F89A2}">
                <ask:lineSketchStyleProps xmlns:ask="http://schemas.microsoft.com/office/drawing/2018/sketchyshapes" sd="1219033472">
                  <a:custGeom>
                    <a:avLst/>
                    <a:gdLst>
                      <a:gd name="connsiteX0" fmla="*/ 0 w 6410036"/>
                      <a:gd name="connsiteY0" fmla="*/ 0 h 638269"/>
                      <a:gd name="connsiteX1" fmla="*/ 646831 w 6410036"/>
                      <a:gd name="connsiteY1" fmla="*/ 0 h 638269"/>
                      <a:gd name="connsiteX2" fmla="*/ 1037260 w 6410036"/>
                      <a:gd name="connsiteY2" fmla="*/ 0 h 638269"/>
                      <a:gd name="connsiteX3" fmla="*/ 1555891 w 6410036"/>
                      <a:gd name="connsiteY3" fmla="*/ 0 h 638269"/>
                      <a:gd name="connsiteX4" fmla="*/ 2266822 w 6410036"/>
                      <a:gd name="connsiteY4" fmla="*/ 0 h 638269"/>
                      <a:gd name="connsiteX5" fmla="*/ 2849552 w 6410036"/>
                      <a:gd name="connsiteY5" fmla="*/ 0 h 638269"/>
                      <a:gd name="connsiteX6" fmla="*/ 3496383 w 6410036"/>
                      <a:gd name="connsiteY6" fmla="*/ 0 h 638269"/>
                      <a:gd name="connsiteX7" fmla="*/ 4015013 w 6410036"/>
                      <a:gd name="connsiteY7" fmla="*/ 0 h 638269"/>
                      <a:gd name="connsiteX8" fmla="*/ 4597744 w 6410036"/>
                      <a:gd name="connsiteY8" fmla="*/ 0 h 638269"/>
                      <a:gd name="connsiteX9" fmla="*/ 5308675 w 6410036"/>
                      <a:gd name="connsiteY9" fmla="*/ 0 h 638269"/>
                      <a:gd name="connsiteX10" fmla="*/ 5763205 w 6410036"/>
                      <a:gd name="connsiteY10" fmla="*/ 0 h 638269"/>
                      <a:gd name="connsiteX11" fmla="*/ 6410036 w 6410036"/>
                      <a:gd name="connsiteY11" fmla="*/ 0 h 638269"/>
                      <a:gd name="connsiteX12" fmla="*/ 6410036 w 6410036"/>
                      <a:gd name="connsiteY12" fmla="*/ 306369 h 638269"/>
                      <a:gd name="connsiteX13" fmla="*/ 6410036 w 6410036"/>
                      <a:gd name="connsiteY13" fmla="*/ 638269 h 638269"/>
                      <a:gd name="connsiteX14" fmla="*/ 5827305 w 6410036"/>
                      <a:gd name="connsiteY14" fmla="*/ 638269 h 638269"/>
                      <a:gd name="connsiteX15" fmla="*/ 5244575 w 6410036"/>
                      <a:gd name="connsiteY15" fmla="*/ 638269 h 638269"/>
                      <a:gd name="connsiteX16" fmla="*/ 4790045 w 6410036"/>
                      <a:gd name="connsiteY16" fmla="*/ 638269 h 638269"/>
                      <a:gd name="connsiteX17" fmla="*/ 4207315 w 6410036"/>
                      <a:gd name="connsiteY17" fmla="*/ 638269 h 638269"/>
                      <a:gd name="connsiteX18" fmla="*/ 3624584 w 6410036"/>
                      <a:gd name="connsiteY18" fmla="*/ 638269 h 638269"/>
                      <a:gd name="connsiteX19" fmla="*/ 3041853 w 6410036"/>
                      <a:gd name="connsiteY19" fmla="*/ 638269 h 638269"/>
                      <a:gd name="connsiteX20" fmla="*/ 2459123 w 6410036"/>
                      <a:gd name="connsiteY20" fmla="*/ 638269 h 638269"/>
                      <a:gd name="connsiteX21" fmla="*/ 1940493 w 6410036"/>
                      <a:gd name="connsiteY21" fmla="*/ 638269 h 638269"/>
                      <a:gd name="connsiteX22" fmla="*/ 1293662 w 6410036"/>
                      <a:gd name="connsiteY22" fmla="*/ 638269 h 638269"/>
                      <a:gd name="connsiteX23" fmla="*/ 710931 w 6410036"/>
                      <a:gd name="connsiteY23" fmla="*/ 638269 h 638269"/>
                      <a:gd name="connsiteX24" fmla="*/ 0 w 6410036"/>
                      <a:gd name="connsiteY24" fmla="*/ 638269 h 638269"/>
                      <a:gd name="connsiteX25" fmla="*/ 0 w 6410036"/>
                      <a:gd name="connsiteY25" fmla="*/ 306369 h 638269"/>
                      <a:gd name="connsiteX26" fmla="*/ 0 w 6410036"/>
                      <a:gd name="connsiteY26" fmla="*/ 0 h 63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10036" h="638269" fill="none" extrusionOk="0">
                        <a:moveTo>
                          <a:pt x="0" y="0"/>
                        </a:moveTo>
                        <a:cubicBezTo>
                          <a:pt x="182470" y="-49585"/>
                          <a:pt x="492610" y="73157"/>
                          <a:pt x="646831" y="0"/>
                        </a:cubicBezTo>
                        <a:cubicBezTo>
                          <a:pt x="801052" y="-73157"/>
                          <a:pt x="917024" y="18966"/>
                          <a:pt x="1037260" y="0"/>
                        </a:cubicBezTo>
                        <a:cubicBezTo>
                          <a:pt x="1157496" y="-18966"/>
                          <a:pt x="1442571" y="56729"/>
                          <a:pt x="1555891" y="0"/>
                        </a:cubicBezTo>
                        <a:cubicBezTo>
                          <a:pt x="1669211" y="-56729"/>
                          <a:pt x="2084685" y="83503"/>
                          <a:pt x="2266822" y="0"/>
                        </a:cubicBezTo>
                        <a:cubicBezTo>
                          <a:pt x="2448959" y="-83503"/>
                          <a:pt x="2673345" y="25052"/>
                          <a:pt x="2849552" y="0"/>
                        </a:cubicBezTo>
                        <a:cubicBezTo>
                          <a:pt x="3025759" y="-25052"/>
                          <a:pt x="3218935" y="50846"/>
                          <a:pt x="3496383" y="0"/>
                        </a:cubicBezTo>
                        <a:cubicBezTo>
                          <a:pt x="3773831" y="-50846"/>
                          <a:pt x="3799546" y="55325"/>
                          <a:pt x="4015013" y="0"/>
                        </a:cubicBezTo>
                        <a:cubicBezTo>
                          <a:pt x="4230480" y="-55325"/>
                          <a:pt x="4363901" y="66399"/>
                          <a:pt x="4597744" y="0"/>
                        </a:cubicBezTo>
                        <a:cubicBezTo>
                          <a:pt x="4831587" y="-66399"/>
                          <a:pt x="4984125" y="22047"/>
                          <a:pt x="5308675" y="0"/>
                        </a:cubicBezTo>
                        <a:cubicBezTo>
                          <a:pt x="5633225" y="-22047"/>
                          <a:pt x="5547341" y="12794"/>
                          <a:pt x="5763205" y="0"/>
                        </a:cubicBezTo>
                        <a:cubicBezTo>
                          <a:pt x="5979069" y="-12794"/>
                          <a:pt x="6275465" y="61663"/>
                          <a:pt x="6410036" y="0"/>
                        </a:cubicBezTo>
                        <a:cubicBezTo>
                          <a:pt x="6439621" y="96296"/>
                          <a:pt x="6378809" y="166605"/>
                          <a:pt x="6410036" y="306369"/>
                        </a:cubicBezTo>
                        <a:cubicBezTo>
                          <a:pt x="6441263" y="446133"/>
                          <a:pt x="6391258" y="520670"/>
                          <a:pt x="6410036" y="638269"/>
                        </a:cubicBezTo>
                        <a:cubicBezTo>
                          <a:pt x="6272198" y="689923"/>
                          <a:pt x="6085233" y="580347"/>
                          <a:pt x="5827305" y="638269"/>
                        </a:cubicBezTo>
                        <a:cubicBezTo>
                          <a:pt x="5569377" y="696191"/>
                          <a:pt x="5381275" y="582799"/>
                          <a:pt x="5244575" y="638269"/>
                        </a:cubicBezTo>
                        <a:cubicBezTo>
                          <a:pt x="5107875" y="693739"/>
                          <a:pt x="4974371" y="584951"/>
                          <a:pt x="4790045" y="638269"/>
                        </a:cubicBezTo>
                        <a:cubicBezTo>
                          <a:pt x="4605719" y="691587"/>
                          <a:pt x="4344699" y="587790"/>
                          <a:pt x="4207315" y="638269"/>
                        </a:cubicBezTo>
                        <a:cubicBezTo>
                          <a:pt x="4069931" y="688748"/>
                          <a:pt x="3802593" y="605273"/>
                          <a:pt x="3624584" y="638269"/>
                        </a:cubicBezTo>
                        <a:cubicBezTo>
                          <a:pt x="3446575" y="671265"/>
                          <a:pt x="3219747" y="621438"/>
                          <a:pt x="3041853" y="638269"/>
                        </a:cubicBezTo>
                        <a:cubicBezTo>
                          <a:pt x="2863959" y="655100"/>
                          <a:pt x="2719266" y="607980"/>
                          <a:pt x="2459123" y="638269"/>
                        </a:cubicBezTo>
                        <a:cubicBezTo>
                          <a:pt x="2198980" y="668558"/>
                          <a:pt x="2047517" y="613554"/>
                          <a:pt x="1940493" y="638269"/>
                        </a:cubicBezTo>
                        <a:cubicBezTo>
                          <a:pt x="1833469" y="662984"/>
                          <a:pt x="1518024" y="562863"/>
                          <a:pt x="1293662" y="638269"/>
                        </a:cubicBezTo>
                        <a:cubicBezTo>
                          <a:pt x="1069300" y="713675"/>
                          <a:pt x="846841" y="604944"/>
                          <a:pt x="710931" y="638269"/>
                        </a:cubicBezTo>
                        <a:cubicBezTo>
                          <a:pt x="575021" y="671594"/>
                          <a:pt x="291316" y="575228"/>
                          <a:pt x="0" y="638269"/>
                        </a:cubicBezTo>
                        <a:cubicBezTo>
                          <a:pt x="-13448" y="518062"/>
                          <a:pt x="34175" y="468624"/>
                          <a:pt x="0" y="306369"/>
                        </a:cubicBezTo>
                        <a:cubicBezTo>
                          <a:pt x="-34175" y="144114"/>
                          <a:pt x="8930" y="146313"/>
                          <a:pt x="0" y="0"/>
                        </a:cubicBezTo>
                        <a:close/>
                      </a:path>
                      <a:path w="6410036" h="638269" stroke="0" extrusionOk="0">
                        <a:moveTo>
                          <a:pt x="0" y="0"/>
                        </a:moveTo>
                        <a:cubicBezTo>
                          <a:pt x="176161" y="-35376"/>
                          <a:pt x="313737" y="15811"/>
                          <a:pt x="518630" y="0"/>
                        </a:cubicBezTo>
                        <a:cubicBezTo>
                          <a:pt x="723523" y="-15811"/>
                          <a:pt x="765878" y="856"/>
                          <a:pt x="909060" y="0"/>
                        </a:cubicBezTo>
                        <a:cubicBezTo>
                          <a:pt x="1052242" y="-856"/>
                          <a:pt x="1267212" y="65835"/>
                          <a:pt x="1619991" y="0"/>
                        </a:cubicBezTo>
                        <a:cubicBezTo>
                          <a:pt x="1972770" y="-65835"/>
                          <a:pt x="1933377" y="47525"/>
                          <a:pt x="2138621" y="0"/>
                        </a:cubicBezTo>
                        <a:cubicBezTo>
                          <a:pt x="2343865" y="-47525"/>
                          <a:pt x="2482696" y="38438"/>
                          <a:pt x="2657251" y="0"/>
                        </a:cubicBezTo>
                        <a:cubicBezTo>
                          <a:pt x="2831806" y="-38438"/>
                          <a:pt x="3098051" y="79401"/>
                          <a:pt x="3368183" y="0"/>
                        </a:cubicBezTo>
                        <a:cubicBezTo>
                          <a:pt x="3638315" y="-79401"/>
                          <a:pt x="3701865" y="38615"/>
                          <a:pt x="3822712" y="0"/>
                        </a:cubicBezTo>
                        <a:cubicBezTo>
                          <a:pt x="3943559" y="-38615"/>
                          <a:pt x="4267854" y="82269"/>
                          <a:pt x="4533644" y="0"/>
                        </a:cubicBezTo>
                        <a:cubicBezTo>
                          <a:pt x="4799434" y="-82269"/>
                          <a:pt x="4921764" y="60115"/>
                          <a:pt x="5244575" y="0"/>
                        </a:cubicBezTo>
                        <a:cubicBezTo>
                          <a:pt x="5567386" y="-60115"/>
                          <a:pt x="5635080" y="59157"/>
                          <a:pt x="5827305" y="0"/>
                        </a:cubicBezTo>
                        <a:cubicBezTo>
                          <a:pt x="6019530" y="-59157"/>
                          <a:pt x="6201446" y="46540"/>
                          <a:pt x="6410036" y="0"/>
                        </a:cubicBezTo>
                        <a:cubicBezTo>
                          <a:pt x="6433287" y="83486"/>
                          <a:pt x="6376578" y="179253"/>
                          <a:pt x="6410036" y="312752"/>
                        </a:cubicBezTo>
                        <a:cubicBezTo>
                          <a:pt x="6443494" y="446251"/>
                          <a:pt x="6384419" y="560280"/>
                          <a:pt x="6410036" y="638269"/>
                        </a:cubicBezTo>
                        <a:cubicBezTo>
                          <a:pt x="6168396" y="691601"/>
                          <a:pt x="6023564" y="624875"/>
                          <a:pt x="5827305" y="638269"/>
                        </a:cubicBezTo>
                        <a:cubicBezTo>
                          <a:pt x="5631046" y="651663"/>
                          <a:pt x="5501328" y="618406"/>
                          <a:pt x="5372776" y="638269"/>
                        </a:cubicBezTo>
                        <a:cubicBezTo>
                          <a:pt x="5244224" y="658132"/>
                          <a:pt x="5047868" y="627398"/>
                          <a:pt x="4790045" y="638269"/>
                        </a:cubicBezTo>
                        <a:cubicBezTo>
                          <a:pt x="4532222" y="649140"/>
                          <a:pt x="4401416" y="628817"/>
                          <a:pt x="4079114" y="638269"/>
                        </a:cubicBezTo>
                        <a:cubicBezTo>
                          <a:pt x="3756812" y="647721"/>
                          <a:pt x="3653594" y="634264"/>
                          <a:pt x="3496383" y="638269"/>
                        </a:cubicBezTo>
                        <a:cubicBezTo>
                          <a:pt x="3339172" y="642274"/>
                          <a:pt x="3278125" y="600784"/>
                          <a:pt x="3105954" y="638269"/>
                        </a:cubicBezTo>
                        <a:cubicBezTo>
                          <a:pt x="2933783" y="675754"/>
                          <a:pt x="2819440" y="621620"/>
                          <a:pt x="2651424" y="638269"/>
                        </a:cubicBezTo>
                        <a:cubicBezTo>
                          <a:pt x="2483408" y="654918"/>
                          <a:pt x="2171671" y="607896"/>
                          <a:pt x="1940493" y="638269"/>
                        </a:cubicBezTo>
                        <a:cubicBezTo>
                          <a:pt x="1709315" y="668642"/>
                          <a:pt x="1553200" y="591526"/>
                          <a:pt x="1357762" y="638269"/>
                        </a:cubicBezTo>
                        <a:cubicBezTo>
                          <a:pt x="1162324" y="685012"/>
                          <a:pt x="1085488" y="634828"/>
                          <a:pt x="903232" y="638269"/>
                        </a:cubicBezTo>
                        <a:cubicBezTo>
                          <a:pt x="720976" y="641710"/>
                          <a:pt x="448854" y="581549"/>
                          <a:pt x="0" y="638269"/>
                        </a:cubicBezTo>
                        <a:cubicBezTo>
                          <a:pt x="-28540" y="575978"/>
                          <a:pt x="15977" y="459330"/>
                          <a:pt x="0" y="338283"/>
                        </a:cubicBezTo>
                        <a:cubicBezTo>
                          <a:pt x="-15977" y="217236"/>
                          <a:pt x="4464" y="114344"/>
                          <a:pt x="0" y="0"/>
                        </a:cubicBezTo>
                        <a:close/>
                      </a:path>
                    </a:pathLst>
                  </a:custGeom>
                  <ask:type>
                    <ask:lineSketchNone/>
                  </ask:type>
                </ask:lineSketchStyleProps>
              </a:ext>
            </a:extLst>
          </a:ln>
        </p:spPr>
        <p:txBody>
          <a:bodyPr vert="horz" lIns="91440" tIns="45720" rIns="91440" bIns="45720" rtlCol="0">
            <a:normAutofit/>
          </a:bodyPr>
          <a:lstStyle>
            <a:lvl1pPr marL="0" indent="0" algn="l" defTabSz="914354" rtl="0" eaLnBrk="1" latinLnBrk="0" hangingPunct="1">
              <a:lnSpc>
                <a:spcPct val="90000"/>
              </a:lnSpc>
              <a:spcBef>
                <a:spcPts val="1000"/>
              </a:spcBef>
              <a:buFont typeface="Arial" panose="020B0604020202020204" pitchFamily="34" charset="0"/>
              <a:buNone/>
              <a:defRPr sz="1600" kern="1200">
                <a:solidFill>
                  <a:schemeClr val="tx1"/>
                </a:solidFill>
                <a:latin typeface="+mj-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1700" b="1" dirty="0"/>
              <a:t>Perspectives: </a:t>
            </a:r>
            <a:r>
              <a:rPr lang="en-US" sz="1700" dirty="0"/>
              <a:t>positions taken on the topic within the lenses and studies</a:t>
            </a:r>
          </a:p>
          <a:p>
            <a:pPr fontAlgn="auto">
              <a:spcAft>
                <a:spcPts val="0"/>
              </a:spcAft>
            </a:pPr>
            <a:endParaRPr lang="en-US" dirty="0"/>
          </a:p>
        </p:txBody>
      </p:sp>
      <p:sp>
        <p:nvSpPr>
          <p:cNvPr id="27" name="TextBox 26">
            <a:extLst>
              <a:ext uri="{FF2B5EF4-FFF2-40B4-BE49-F238E27FC236}">
                <a16:creationId xmlns:a16="http://schemas.microsoft.com/office/drawing/2014/main" id="{C67E2690-BD22-06C3-D448-2145B33A7218}"/>
              </a:ext>
            </a:extLst>
          </p:cNvPr>
          <p:cNvSpPr txBox="1"/>
          <p:nvPr/>
        </p:nvSpPr>
        <p:spPr>
          <a:xfrm>
            <a:off x="2983345" y="5570961"/>
            <a:ext cx="6627091" cy="523220"/>
          </a:xfrm>
          <a:prstGeom prst="rect">
            <a:avLst/>
          </a:prstGeom>
          <a:noFill/>
        </p:spPr>
        <p:txBody>
          <a:bodyPr wrap="square">
            <a:spAutoFit/>
          </a:bodyPr>
          <a:lstStyle/>
          <a:p>
            <a:r>
              <a:rPr lang="en-US" sz="1400" dirty="0">
                <a:latin typeface="+mj-lt"/>
              </a:rPr>
              <a:t>*Lenses are not perspectives, and perspectives are not lenses—these are often improperly conflated terms but actually signify different parts of the process and warrant distinction</a:t>
            </a:r>
          </a:p>
        </p:txBody>
      </p:sp>
      <p:pic>
        <p:nvPicPr>
          <p:cNvPr id="13" name="Picture 1">
            <a:extLst>
              <a:ext uri="{FF2B5EF4-FFF2-40B4-BE49-F238E27FC236}">
                <a16:creationId xmlns:a16="http://schemas.microsoft.com/office/drawing/2014/main" id="{7EE573B2-CAD7-2FFF-2A9A-88F98C63A057}"/>
              </a:ext>
              <a:ext uri="{C183D7F6-B498-43B3-948B-1728B52AA6E4}">
                <adec:decorative xmlns:adec="http://schemas.microsoft.com/office/drawing/2017/decorative" val="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170545" y="6088059"/>
            <a:ext cx="7583055" cy="404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3104988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CE34A-BD6B-812D-0559-13B83A7E2A5D}"/>
              </a:ext>
            </a:extLst>
          </p:cNvPr>
          <p:cNvSpPr>
            <a:spLocks noGrp="1"/>
          </p:cNvSpPr>
          <p:nvPr>
            <p:ph type="title"/>
          </p:nvPr>
        </p:nvSpPr>
        <p:spPr/>
        <p:txBody>
          <a:bodyPr/>
          <a:lstStyle/>
          <a:p>
            <a:r>
              <a:rPr lang="en-US" dirty="0">
                <a:solidFill>
                  <a:srgbClr val="315C77"/>
                </a:solidFill>
              </a:rPr>
              <a:t>The College Board’s Suggested Lenses</a:t>
            </a:r>
          </a:p>
        </p:txBody>
      </p:sp>
      <p:graphicFrame>
        <p:nvGraphicFramePr>
          <p:cNvPr id="5" name="Content Placeholder 4">
            <a:extLst>
              <a:ext uri="{FF2B5EF4-FFF2-40B4-BE49-F238E27FC236}">
                <a16:creationId xmlns:a16="http://schemas.microsoft.com/office/drawing/2014/main" id="{5CB0F8A9-E020-13DD-2AA7-5E94D4BBEF32}"/>
              </a:ext>
            </a:extLst>
          </p:cNvPr>
          <p:cNvGraphicFramePr>
            <a:graphicFrameLocks noGrp="1"/>
          </p:cNvGraphicFramePr>
          <p:nvPr>
            <p:ph idx="1"/>
            <p:extLst>
              <p:ext uri="{D42A27DB-BD31-4B8C-83A1-F6EECF244321}">
                <p14:modId xmlns:p14="http://schemas.microsoft.com/office/powerpoint/2010/main" val="1974676463"/>
              </p:ext>
            </p:extLst>
          </p:nvPr>
        </p:nvGraphicFramePr>
        <p:xfrm>
          <a:off x="2809593" y="1880609"/>
          <a:ext cx="6572813" cy="3612284"/>
        </p:xfrm>
        <a:graphic>
          <a:graphicData uri="http://schemas.openxmlformats.org/drawingml/2006/table">
            <a:tbl>
              <a:tblPr firstRow="1" firstCol="1" bandRow="1">
                <a:tableStyleId>{16D9F66E-5EB9-4882-86FB-DCBF35E3C3E4}</a:tableStyleId>
              </a:tblPr>
              <a:tblGrid>
                <a:gridCol w="2190469">
                  <a:extLst>
                    <a:ext uri="{9D8B030D-6E8A-4147-A177-3AD203B41FA5}">
                      <a16:colId xmlns:a16="http://schemas.microsoft.com/office/drawing/2014/main" val="991737286"/>
                    </a:ext>
                  </a:extLst>
                </a:gridCol>
                <a:gridCol w="2191172">
                  <a:extLst>
                    <a:ext uri="{9D8B030D-6E8A-4147-A177-3AD203B41FA5}">
                      <a16:colId xmlns:a16="http://schemas.microsoft.com/office/drawing/2014/main" val="1890626426"/>
                    </a:ext>
                  </a:extLst>
                </a:gridCol>
                <a:gridCol w="2191172">
                  <a:extLst>
                    <a:ext uri="{9D8B030D-6E8A-4147-A177-3AD203B41FA5}">
                      <a16:colId xmlns:a16="http://schemas.microsoft.com/office/drawing/2014/main" val="1364243807"/>
                    </a:ext>
                  </a:extLst>
                </a:gridCol>
              </a:tblGrid>
              <a:tr h="1691206">
                <a:tc>
                  <a:txBody>
                    <a:bodyPr/>
                    <a:lstStyle/>
                    <a:p>
                      <a:pPr marL="0" marR="0" algn="ctr">
                        <a:spcBef>
                          <a:spcPts val="0"/>
                        </a:spcBef>
                        <a:spcAft>
                          <a:spcPts val="0"/>
                        </a:spcAft>
                      </a:pPr>
                      <a:r>
                        <a:rPr lang="en-US" sz="1400" b="1" dirty="0">
                          <a:solidFill>
                            <a:schemeClr val="tx1"/>
                          </a:solidFill>
                          <a:effectLst/>
                        </a:rPr>
                        <a:t>Cultural/Social</a:t>
                      </a:r>
                    </a:p>
                    <a:p>
                      <a:pPr marL="0" marR="0" algn="ctr">
                        <a:spcBef>
                          <a:spcPts val="600"/>
                        </a:spcBef>
                        <a:spcAft>
                          <a:spcPts val="0"/>
                        </a:spcAft>
                      </a:pPr>
                      <a:r>
                        <a:rPr lang="en-US" sz="1400" b="0" dirty="0">
                          <a:solidFill>
                            <a:srgbClr val="000000"/>
                          </a:solidFill>
                          <a:effectLst/>
                        </a:rPr>
                        <a:t>Explores how daily issues impact lives, relationships, customs, beliefs, etc.</a:t>
                      </a:r>
                      <a:endParaRPr lang="en-US" sz="14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b="1" dirty="0">
                          <a:solidFill>
                            <a:srgbClr val="000000"/>
                          </a:solidFill>
                          <a:effectLst/>
                        </a:rPr>
                        <a:t>Artistic/Philosophical</a:t>
                      </a:r>
                      <a:endParaRPr lang="en-US" sz="1400" dirty="0">
                        <a:effectLst/>
                      </a:endParaRPr>
                    </a:p>
                    <a:p>
                      <a:pPr marL="0" marR="0" algn="ctr">
                        <a:spcBef>
                          <a:spcPts val="600"/>
                        </a:spcBef>
                        <a:spcAft>
                          <a:spcPts val="0"/>
                        </a:spcAft>
                      </a:pPr>
                      <a:r>
                        <a:rPr lang="en-US" sz="1400" b="0" dirty="0">
                          <a:solidFill>
                            <a:srgbClr val="000000"/>
                          </a:solidFill>
                          <a:effectLst/>
                        </a:rPr>
                        <a:t>Explores how artworks express ideas about an issue and/or what philosophers think at a meta-level.</a:t>
                      </a:r>
                      <a:endParaRPr lang="en-US" sz="14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b="1" dirty="0">
                          <a:solidFill>
                            <a:srgbClr val="000000"/>
                          </a:solidFill>
                          <a:effectLst/>
                        </a:rPr>
                        <a:t>Ethical</a:t>
                      </a:r>
                      <a:endParaRPr lang="en-US" sz="1400" dirty="0">
                        <a:effectLst/>
                      </a:endParaRPr>
                    </a:p>
                    <a:p>
                      <a:pPr marL="0" marR="0" algn="ctr">
                        <a:spcBef>
                          <a:spcPts val="600"/>
                        </a:spcBef>
                        <a:spcAft>
                          <a:spcPts val="0"/>
                        </a:spcAft>
                      </a:pPr>
                      <a:r>
                        <a:rPr lang="en-US" sz="1400" b="0" dirty="0">
                          <a:solidFill>
                            <a:srgbClr val="000000"/>
                          </a:solidFill>
                          <a:effectLst/>
                        </a:rPr>
                        <a:t>Explores issues at a moral level and considers things such as laws, human rights, consequences of actions, effects, etc.</a:t>
                      </a:r>
                      <a:endParaRPr lang="en-US" sz="14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61222104"/>
                  </a:ext>
                </a:extLst>
              </a:tr>
              <a:tr h="1921078">
                <a:tc>
                  <a:txBody>
                    <a:bodyPr/>
                    <a:lstStyle/>
                    <a:p>
                      <a:pPr marL="0" marR="0" algn="ctr">
                        <a:spcBef>
                          <a:spcPts val="0"/>
                        </a:spcBef>
                        <a:spcAft>
                          <a:spcPts val="0"/>
                        </a:spcAft>
                      </a:pPr>
                      <a:r>
                        <a:rPr lang="en-US" sz="1400" b="1" dirty="0">
                          <a:solidFill>
                            <a:srgbClr val="000000"/>
                          </a:solidFill>
                          <a:effectLst/>
                        </a:rPr>
                        <a:t>Political/Historical </a:t>
                      </a:r>
                      <a:endParaRPr lang="en-US" sz="1400" dirty="0">
                        <a:effectLst/>
                      </a:endParaRPr>
                    </a:p>
                    <a:p>
                      <a:pPr marL="0" marR="0" algn="ctr">
                        <a:spcBef>
                          <a:spcPts val="600"/>
                        </a:spcBef>
                        <a:spcAft>
                          <a:spcPts val="0"/>
                        </a:spcAft>
                      </a:pPr>
                      <a:r>
                        <a:rPr lang="en-US" sz="1400" b="0" dirty="0">
                          <a:solidFill>
                            <a:srgbClr val="000000"/>
                          </a:solidFill>
                          <a:effectLst/>
                        </a:rPr>
                        <a:t>Explores effects of an issue on government decisions, considers contextual background or causal relationship of events in relation to the issue.</a:t>
                      </a:r>
                      <a:endParaRPr lang="en-US" sz="14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b="1" dirty="0">
                          <a:solidFill>
                            <a:srgbClr val="000000"/>
                          </a:solidFill>
                          <a:effectLst/>
                        </a:rPr>
                        <a:t>Environmental/Scientific</a:t>
                      </a:r>
                      <a:endParaRPr lang="en-US" sz="1400" dirty="0">
                        <a:effectLst/>
                      </a:endParaRPr>
                    </a:p>
                    <a:p>
                      <a:pPr marL="0" marR="0" algn="ctr">
                        <a:spcBef>
                          <a:spcPts val="600"/>
                        </a:spcBef>
                        <a:spcAft>
                          <a:spcPts val="0"/>
                        </a:spcAft>
                      </a:pPr>
                      <a:r>
                        <a:rPr lang="en-US" sz="1400" dirty="0">
                          <a:solidFill>
                            <a:srgbClr val="000000"/>
                          </a:solidFill>
                          <a:effectLst/>
                        </a:rPr>
                        <a:t>Explores contextual effects of an issue on the social and ecological environment; uses data from the biological, chemical, and physical level.</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b="1" dirty="0">
                          <a:solidFill>
                            <a:srgbClr val="000000"/>
                          </a:solidFill>
                          <a:effectLst/>
                        </a:rPr>
                        <a:t>Economic</a:t>
                      </a:r>
                      <a:endParaRPr lang="en-US" sz="1400" dirty="0">
                        <a:effectLst/>
                      </a:endParaRPr>
                    </a:p>
                    <a:p>
                      <a:pPr marL="0" marR="0" algn="ctr">
                        <a:spcBef>
                          <a:spcPts val="600"/>
                        </a:spcBef>
                        <a:spcAft>
                          <a:spcPts val="0"/>
                        </a:spcAft>
                      </a:pPr>
                      <a:r>
                        <a:rPr lang="en-US" sz="1400" dirty="0">
                          <a:solidFill>
                            <a:srgbClr val="000000"/>
                          </a:solidFill>
                          <a:effectLst/>
                        </a:rPr>
                        <a:t>Explores the financial impact of issue and role in possible solutions on both personal and communal level.</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2454831"/>
                  </a:ext>
                </a:extLst>
              </a:tr>
            </a:tbl>
          </a:graphicData>
        </a:graphic>
      </p:graphicFrame>
      <p:pic>
        <p:nvPicPr>
          <p:cNvPr id="6" name="Picture 9">
            <a:extLst>
              <a:ext uri="{FF2B5EF4-FFF2-40B4-BE49-F238E27FC236}">
                <a16:creationId xmlns:a16="http://schemas.microsoft.com/office/drawing/2014/main" id="{D51C7A75-D614-F3AC-6FB7-9A644A7E97C3}"/>
              </a:ext>
              <a:ext uri="{C183D7F6-B498-43B3-948B-1728B52AA6E4}">
                <adec:decorative xmlns:adec="http://schemas.microsoft.com/office/drawing/2017/decorative" val="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02797" y="6078534"/>
            <a:ext cx="5838825"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160570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CE34A-BD6B-812D-0559-13B83A7E2A5D}"/>
              </a:ext>
            </a:extLst>
          </p:cNvPr>
          <p:cNvSpPr>
            <a:spLocks noGrp="1"/>
          </p:cNvSpPr>
          <p:nvPr>
            <p:ph type="title"/>
          </p:nvPr>
        </p:nvSpPr>
        <p:spPr/>
        <p:txBody>
          <a:bodyPr/>
          <a:lstStyle/>
          <a:p>
            <a:r>
              <a:rPr lang="en-US" dirty="0">
                <a:solidFill>
                  <a:srgbClr val="315C77"/>
                </a:solidFill>
              </a:rPr>
              <a:t>An Example</a:t>
            </a:r>
          </a:p>
        </p:txBody>
      </p:sp>
      <p:pic>
        <p:nvPicPr>
          <p:cNvPr id="6" name="Picture 9">
            <a:extLst>
              <a:ext uri="{FF2B5EF4-FFF2-40B4-BE49-F238E27FC236}">
                <a16:creationId xmlns:a16="http://schemas.microsoft.com/office/drawing/2014/main" id="{D51C7A75-D614-F3AC-6FB7-9A644A7E97C3}"/>
              </a:ext>
              <a:ext uri="{C183D7F6-B498-43B3-948B-1728B52AA6E4}">
                <adec:decorative xmlns:adec="http://schemas.microsoft.com/office/drawing/2017/decorative" val="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02797" y="6078534"/>
            <a:ext cx="5838825"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graphicFrame>
        <p:nvGraphicFramePr>
          <p:cNvPr id="2" name="Table 1">
            <a:extLst>
              <a:ext uri="{FF2B5EF4-FFF2-40B4-BE49-F238E27FC236}">
                <a16:creationId xmlns:a16="http://schemas.microsoft.com/office/drawing/2014/main" id="{434F0842-9184-E30D-AD18-638B98A99A71}"/>
              </a:ext>
            </a:extLst>
          </p:cNvPr>
          <p:cNvGraphicFramePr>
            <a:graphicFrameLocks noGrp="1"/>
          </p:cNvGraphicFramePr>
          <p:nvPr>
            <p:extLst>
              <p:ext uri="{D42A27DB-BD31-4B8C-83A1-F6EECF244321}">
                <p14:modId xmlns:p14="http://schemas.microsoft.com/office/powerpoint/2010/main" val="3100096938"/>
              </p:ext>
            </p:extLst>
          </p:nvPr>
        </p:nvGraphicFramePr>
        <p:xfrm>
          <a:off x="3035802" y="1880019"/>
          <a:ext cx="6572813" cy="3457387"/>
        </p:xfrm>
        <a:graphic>
          <a:graphicData uri="http://schemas.openxmlformats.org/drawingml/2006/table">
            <a:tbl>
              <a:tblPr firstRow="1" firstCol="1" bandRow="1">
                <a:tableStyleId>{16D9F66E-5EB9-4882-86FB-DCBF35E3C3E4}</a:tableStyleId>
              </a:tblPr>
              <a:tblGrid>
                <a:gridCol w="2190469">
                  <a:extLst>
                    <a:ext uri="{9D8B030D-6E8A-4147-A177-3AD203B41FA5}">
                      <a16:colId xmlns:a16="http://schemas.microsoft.com/office/drawing/2014/main" val="3690216304"/>
                    </a:ext>
                  </a:extLst>
                </a:gridCol>
                <a:gridCol w="2191172">
                  <a:extLst>
                    <a:ext uri="{9D8B030D-6E8A-4147-A177-3AD203B41FA5}">
                      <a16:colId xmlns:a16="http://schemas.microsoft.com/office/drawing/2014/main" val="2733294259"/>
                    </a:ext>
                  </a:extLst>
                </a:gridCol>
                <a:gridCol w="2191172">
                  <a:extLst>
                    <a:ext uri="{9D8B030D-6E8A-4147-A177-3AD203B41FA5}">
                      <a16:colId xmlns:a16="http://schemas.microsoft.com/office/drawing/2014/main" val="4263873986"/>
                    </a:ext>
                  </a:extLst>
                </a:gridCol>
              </a:tblGrid>
              <a:tr h="1860119">
                <a:tc>
                  <a:txBody>
                    <a:bodyPr/>
                    <a:lstStyle/>
                    <a:p>
                      <a:pPr marL="0" marR="0" algn="ctr">
                        <a:spcBef>
                          <a:spcPts val="0"/>
                        </a:spcBef>
                        <a:spcAft>
                          <a:spcPts val="0"/>
                        </a:spcAft>
                      </a:pPr>
                      <a:r>
                        <a:rPr lang="en-US" sz="1400" b="1" dirty="0">
                          <a:solidFill>
                            <a:srgbClr val="000000"/>
                          </a:solidFill>
                          <a:effectLst/>
                        </a:rPr>
                        <a:t>Cultural/Social</a:t>
                      </a:r>
                      <a:endParaRPr lang="en-US" sz="1400" dirty="0">
                        <a:effectLst/>
                      </a:endParaRPr>
                    </a:p>
                    <a:p>
                      <a:pPr marL="0" marR="0" algn="ctr">
                        <a:spcBef>
                          <a:spcPts val="600"/>
                        </a:spcBef>
                        <a:spcAft>
                          <a:spcPts val="0"/>
                        </a:spcAft>
                      </a:pPr>
                      <a:r>
                        <a:rPr lang="en-US" sz="1400" b="0" dirty="0">
                          <a:solidFill>
                            <a:srgbClr val="000000"/>
                          </a:solidFill>
                          <a:effectLst/>
                        </a:rPr>
                        <a:t>What kinds of product designs are best for the environment while also appealing to consumer needs?</a:t>
                      </a:r>
                      <a:endParaRPr lang="en-US" sz="1400" b="0" i="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b="1" dirty="0">
                          <a:solidFill>
                            <a:srgbClr val="000000"/>
                          </a:solidFill>
                          <a:effectLst/>
                        </a:rPr>
                        <a:t>Artistic/Philosophical</a:t>
                      </a:r>
                      <a:endParaRPr lang="en-US" sz="1400" dirty="0">
                        <a:effectLst/>
                      </a:endParaRPr>
                    </a:p>
                    <a:p>
                      <a:pPr marL="0" marR="0" algn="ctr">
                        <a:spcBef>
                          <a:spcPts val="600"/>
                        </a:spcBef>
                        <a:spcAft>
                          <a:spcPts val="0"/>
                        </a:spcAft>
                      </a:pPr>
                      <a:r>
                        <a:rPr lang="en-US" sz="1400" b="0" dirty="0">
                          <a:solidFill>
                            <a:srgbClr val="000000"/>
                          </a:solidFill>
                          <a:effectLst/>
                        </a:rPr>
                        <a:t>In what way does ‘work’ alienate us from personal identity?</a:t>
                      </a:r>
                      <a:endParaRPr lang="en-US" sz="1400" b="0" dirty="0">
                        <a:effectLst/>
                      </a:endParaRPr>
                    </a:p>
                    <a:p>
                      <a:pPr marL="0" marR="0" algn="ctr">
                        <a:spcBef>
                          <a:spcPts val="600"/>
                        </a:spcBef>
                        <a:spcAft>
                          <a:spcPts val="0"/>
                        </a:spcAft>
                      </a:pPr>
                      <a:r>
                        <a:rPr lang="en-US" sz="1400" b="0" dirty="0">
                          <a:solidFill>
                            <a:srgbClr val="000000"/>
                          </a:solidFill>
                          <a:effectLst/>
                        </a:rPr>
                        <a:t>How is ‘work’ utilized as a tool for suppression in </a:t>
                      </a:r>
                      <a:r>
                        <a:rPr lang="en-US" sz="1400" b="0" u="sng" dirty="0">
                          <a:solidFill>
                            <a:srgbClr val="000000"/>
                          </a:solidFill>
                          <a:effectLst/>
                        </a:rPr>
                        <a:t>1984</a:t>
                      </a:r>
                      <a:r>
                        <a:rPr lang="en-US" sz="1400" b="0" dirty="0">
                          <a:solidFill>
                            <a:srgbClr val="000000"/>
                          </a:solidFill>
                          <a:effectLst/>
                        </a:rPr>
                        <a:t>?</a:t>
                      </a:r>
                      <a:endParaRPr lang="en-US" sz="1400" b="0" i="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b="1" dirty="0">
                          <a:solidFill>
                            <a:srgbClr val="000000"/>
                          </a:solidFill>
                          <a:effectLst/>
                        </a:rPr>
                        <a:t>Ethical</a:t>
                      </a:r>
                      <a:endParaRPr lang="en-US" sz="1400" dirty="0">
                        <a:effectLst/>
                      </a:endParaRPr>
                    </a:p>
                    <a:p>
                      <a:pPr marL="0" marR="0" algn="ctr">
                        <a:spcBef>
                          <a:spcPts val="600"/>
                        </a:spcBef>
                        <a:spcAft>
                          <a:spcPts val="0"/>
                        </a:spcAft>
                      </a:pPr>
                      <a:r>
                        <a:rPr lang="en-US" sz="1400" b="0" dirty="0">
                          <a:solidFill>
                            <a:srgbClr val="000000"/>
                          </a:solidFill>
                          <a:effectLst/>
                        </a:rPr>
                        <a:t>What working hours are optimal for efficient output while also affording people time to develop individual mental health practices?</a:t>
                      </a:r>
                      <a:endParaRPr lang="en-US" sz="1400" b="0" i="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82905834"/>
                  </a:ext>
                </a:extLst>
              </a:tr>
              <a:tr h="1597268">
                <a:tc>
                  <a:txBody>
                    <a:bodyPr/>
                    <a:lstStyle/>
                    <a:p>
                      <a:pPr marL="0" marR="0" algn="ctr">
                        <a:spcBef>
                          <a:spcPts val="0"/>
                        </a:spcBef>
                        <a:spcAft>
                          <a:spcPts val="0"/>
                        </a:spcAft>
                      </a:pPr>
                      <a:r>
                        <a:rPr lang="en-US" sz="1400" b="1" dirty="0">
                          <a:solidFill>
                            <a:srgbClr val="000000"/>
                          </a:solidFill>
                          <a:effectLst/>
                        </a:rPr>
                        <a:t>Political/Historical </a:t>
                      </a:r>
                      <a:endParaRPr lang="en-US" sz="1400" dirty="0">
                        <a:effectLst/>
                      </a:endParaRPr>
                    </a:p>
                    <a:p>
                      <a:pPr marL="0" marR="0" algn="ctr">
                        <a:spcBef>
                          <a:spcPts val="600"/>
                        </a:spcBef>
                        <a:spcAft>
                          <a:spcPts val="0"/>
                        </a:spcAft>
                      </a:pPr>
                      <a:r>
                        <a:rPr lang="en-US" sz="1400" b="0" dirty="0">
                          <a:solidFill>
                            <a:srgbClr val="000000"/>
                          </a:solidFill>
                          <a:effectLst/>
                        </a:rPr>
                        <a:t>How have Capitalistic models of work played into the political division of today?</a:t>
                      </a:r>
                      <a:endParaRPr lang="en-US" sz="1400" b="0" i="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b="1" dirty="0">
                          <a:solidFill>
                            <a:srgbClr val="000000"/>
                          </a:solidFill>
                          <a:effectLst/>
                        </a:rPr>
                        <a:t>Environmental/Scientific</a:t>
                      </a:r>
                      <a:endParaRPr lang="en-US" sz="1400" dirty="0">
                        <a:effectLst/>
                      </a:endParaRPr>
                    </a:p>
                    <a:p>
                      <a:pPr marL="0" marR="0" algn="ctr">
                        <a:spcBef>
                          <a:spcPts val="600"/>
                        </a:spcBef>
                        <a:spcAft>
                          <a:spcPts val="0"/>
                        </a:spcAft>
                      </a:pPr>
                      <a:r>
                        <a:rPr lang="en-US" sz="1400" dirty="0">
                          <a:solidFill>
                            <a:srgbClr val="000000"/>
                          </a:solidFill>
                          <a:effectLst/>
                        </a:rPr>
                        <a:t>How can AI technology be utilized today to mitigate some of the human folly in certain industrial designs?</a:t>
                      </a:r>
                      <a:endParaRPr lang="en-US" sz="1400" i="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b="1" dirty="0">
                          <a:solidFill>
                            <a:srgbClr val="000000"/>
                          </a:solidFill>
                          <a:effectLst/>
                        </a:rPr>
                        <a:t>Economic</a:t>
                      </a:r>
                      <a:endParaRPr lang="en-US" sz="1400" dirty="0">
                        <a:effectLst/>
                      </a:endParaRPr>
                    </a:p>
                    <a:p>
                      <a:pPr marL="0" marR="0" algn="ctr">
                        <a:spcBef>
                          <a:spcPts val="600"/>
                        </a:spcBef>
                        <a:spcAft>
                          <a:spcPts val="0"/>
                        </a:spcAft>
                      </a:pPr>
                      <a:r>
                        <a:rPr lang="en-US" sz="1400" dirty="0">
                          <a:solidFill>
                            <a:srgbClr val="000000"/>
                          </a:solidFill>
                          <a:effectLst/>
                        </a:rPr>
                        <a:t>What is the economic impact of allowing workers to work from home at least some of the time? </a:t>
                      </a:r>
                      <a:endParaRPr lang="en-US" sz="1400" i="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6864753"/>
                  </a:ext>
                </a:extLst>
              </a:tr>
            </a:tbl>
          </a:graphicData>
        </a:graphic>
      </p:graphicFrame>
    </p:spTree>
    <p:extLst>
      <p:ext uri="{BB962C8B-B14F-4D97-AF65-F5344CB8AC3E}">
        <p14:creationId xmlns:p14="http://schemas.microsoft.com/office/powerpoint/2010/main" val="1758979705"/>
      </p:ext>
    </p:extLst>
  </p:cSld>
  <p:clrMapOvr>
    <a:masterClrMapping/>
  </p:clrMapOvr>
</p:sld>
</file>

<file path=ppt/theme/theme1.xml><?xml version="1.0" encoding="utf-8"?>
<a:theme xmlns:a="http://schemas.openxmlformats.org/drawingml/2006/main" name="Theme AP4C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AP4CTE" id="{A5224DEF-830F-4FAC-B23B-82A0516A561F}" vid="{81E8C3FC-EC4D-4DA5-8466-230C61B36B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6062</TotalTime>
  <Words>1257</Words>
  <Application>Microsoft Office PowerPoint</Application>
  <PresentationFormat>Widescreen</PresentationFormat>
  <Paragraphs>103</Paragraphs>
  <Slides>13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Bodoni MT Condensed</vt:lpstr>
      <vt:lpstr>Calibri Light</vt:lpstr>
      <vt:lpstr>Symbol</vt:lpstr>
      <vt:lpstr>Gill Sans</vt:lpstr>
      <vt:lpstr>Calibri</vt:lpstr>
      <vt:lpstr>Arial</vt:lpstr>
      <vt:lpstr>Wingdings</vt:lpstr>
      <vt:lpstr>Courier New</vt:lpstr>
      <vt:lpstr>Theme AP4CTE</vt:lpstr>
      <vt:lpstr>Asking and Evaluating Relevant and Focused Research Questions </vt:lpstr>
      <vt:lpstr>Starting Research off Right—Turning Topics into Questions</vt:lpstr>
      <vt:lpstr>Resource--The Q-Matrix</vt:lpstr>
      <vt:lpstr>Process for Question Formulation</vt:lpstr>
      <vt:lpstr>Some Examples</vt:lpstr>
      <vt:lpstr>Setting a Good Question Framework</vt:lpstr>
      <vt:lpstr>Narrowing and Focusing</vt:lpstr>
      <vt:lpstr>The College Board’s Suggested Lenses</vt:lpstr>
      <vt:lpstr>An Example</vt:lpstr>
      <vt:lpstr>A Good Template to Structure Your Research Question</vt:lpstr>
      <vt:lpstr>Narrowing and Focusing</vt:lpstr>
      <vt:lpstr>An Example</vt:lpstr>
      <vt:lpstr>Guided Practice, Sample Question Evaluation</vt:lpstr>
    </vt:vector>
  </TitlesOfParts>
  <Manager>dararamos@2degreeshift.com</Manager>
  <Company>Downey Unified School District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AP4CTE Style Templates</dc:title>
  <dc:creator>scabrera@ap4cte.org;Publisher: Downey Unified School District;Manager: 2 Degree Shift</dc:creator>
  <cp:lastModifiedBy>Dara Ramos</cp:lastModifiedBy>
  <cp:revision>40</cp:revision>
  <dcterms:created xsi:type="dcterms:W3CDTF">2023-01-09T23:35:06Z</dcterms:created>
  <dcterms:modified xsi:type="dcterms:W3CDTF">2023-02-09T20:02:30Z</dcterms:modified>
</cp:coreProperties>
</file>